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sldIdLst>
    <p:sldId id="282" r:id="rId2"/>
    <p:sldId id="257" r:id="rId3"/>
    <p:sldId id="258" r:id="rId4"/>
    <p:sldId id="266" r:id="rId5"/>
    <p:sldId id="256" r:id="rId6"/>
    <p:sldId id="259" r:id="rId7"/>
    <p:sldId id="261" r:id="rId8"/>
    <p:sldId id="260" r:id="rId9"/>
    <p:sldId id="263" r:id="rId10"/>
    <p:sldId id="281" r:id="rId11"/>
    <p:sldId id="262" r:id="rId12"/>
    <p:sldId id="264" r:id="rId13"/>
    <p:sldId id="265" r:id="rId14"/>
    <p:sldId id="268" r:id="rId15"/>
    <p:sldId id="267" r:id="rId16"/>
    <p:sldId id="277" r:id="rId17"/>
    <p:sldId id="276" r:id="rId18"/>
    <p:sldId id="283" r:id="rId19"/>
    <p:sldId id="284" r:id="rId20"/>
    <p:sldId id="285" r:id="rId21"/>
    <p:sldId id="286" r:id="rId22"/>
    <p:sldId id="287" r:id="rId23"/>
    <p:sldId id="288" r:id="rId24"/>
    <p:sldId id="289" r:id="rId25"/>
    <p:sldId id="292" r:id="rId26"/>
    <p:sldId id="293" r:id="rId27"/>
    <p:sldId id="294" r:id="rId28"/>
    <p:sldId id="295" r:id="rId29"/>
    <p:sldId id="296" r:id="rId30"/>
    <p:sldId id="297" r:id="rId31"/>
    <p:sldId id="298" r:id="rId32"/>
    <p:sldId id="299" r:id="rId33"/>
    <p:sldId id="300" r:id="rId34"/>
    <p:sldId id="301" r:id="rId35"/>
    <p:sldId id="302" r:id="rId36"/>
    <p:sldId id="305" r:id="rId37"/>
    <p:sldId id="304" r:id="rId38"/>
    <p:sldId id="30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11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11B78F4C-A2E0-4E0B-BA6B-1375EF6C5F53}" type="datetimeFigureOut">
              <a:rPr lang="en-US"/>
              <a:pPr>
                <a:defRPr/>
              </a:pPr>
              <a:t>2/5/2023</a:t>
            </a:fld>
            <a:endParaRPr lang="en-US"/>
          </a:p>
        </p:txBody>
      </p:sp>
      <p:sp>
        <p:nvSpPr>
          <p:cNvPr id="6" name="Нижний колонтитул 1"/>
          <p:cNvSpPr>
            <a:spLocks noGrp="1"/>
          </p:cNvSpPr>
          <p:nvPr>
            <p:ph type="ftr" sz="quarter" idx="11"/>
          </p:nvPr>
        </p:nvSpPr>
        <p:spPr/>
        <p:txBody>
          <a:bodyPr/>
          <a:lstStyle>
            <a:lvl1pPr>
              <a:defRPr/>
            </a:lvl1pPr>
          </a:lstStyle>
          <a:p>
            <a:pPr>
              <a:defRPr/>
            </a:pPr>
            <a:endParaRPr lang="en-US"/>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89D8466B-D351-4072-9520-AF8692EB95F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9F6B2845-EDFC-4F4D-A7F4-10C2AC8687BD}" type="datetimeFigureOut">
              <a:rPr lang="en-US"/>
              <a:pPr>
                <a:defRPr/>
              </a:pPr>
              <a:t>2/5/2023</a:t>
            </a:fld>
            <a:endParaRPr lang="en-US"/>
          </a:p>
        </p:txBody>
      </p:sp>
      <p:sp>
        <p:nvSpPr>
          <p:cNvPr id="5" name="Нижний колонтитул 27"/>
          <p:cNvSpPr>
            <a:spLocks noGrp="1"/>
          </p:cNvSpPr>
          <p:nvPr>
            <p:ph type="ftr" sz="quarter" idx="11"/>
          </p:nvPr>
        </p:nvSpPr>
        <p:spPr/>
        <p:txBody>
          <a:bodyPr/>
          <a:lstStyle>
            <a:lvl1pPr>
              <a:defRPr/>
            </a:lvl1pPr>
          </a:lstStyle>
          <a:p>
            <a:pPr>
              <a:defRPr/>
            </a:pPr>
            <a:endParaRPr lang="en-US"/>
          </a:p>
        </p:txBody>
      </p:sp>
      <p:sp>
        <p:nvSpPr>
          <p:cNvPr id="6" name="Номер слайда 4"/>
          <p:cNvSpPr>
            <a:spLocks noGrp="1"/>
          </p:cNvSpPr>
          <p:nvPr>
            <p:ph type="sldNum" sz="quarter" idx="12"/>
          </p:nvPr>
        </p:nvSpPr>
        <p:spPr/>
        <p:txBody>
          <a:bodyPr/>
          <a:lstStyle>
            <a:lvl1pPr>
              <a:defRPr/>
            </a:lvl1pPr>
          </a:lstStyle>
          <a:p>
            <a:pPr>
              <a:defRPr/>
            </a:pPr>
            <a:fld id="{23B4F6BA-FE84-4641-8DD3-130BBE8190C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D6F18A0D-ADB3-4EC1-8212-8068D133B090}" type="datetimeFigureOut">
              <a:rPr lang="en-US"/>
              <a:pPr>
                <a:defRPr/>
              </a:pPr>
              <a:t>2/5/2023</a:t>
            </a:fld>
            <a:endParaRPr lang="en-US"/>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C01138AB-5B66-4AF4-AC3B-062385EAADB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223D1762-0A08-4602-AF52-C8D06F7D7DBF}" type="datetimeFigureOut">
              <a:rPr lang="en-US"/>
              <a:pPr>
                <a:defRPr/>
              </a:pPr>
              <a:t>2/5/2023</a:t>
            </a:fld>
            <a:endParaRPr lang="en-US"/>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32370E7B-F349-41AF-BF79-12AF5CCC57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Прямая соединительная линия 12"/>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037F2DF7-3A8B-4F87-B5E0-F5637EFD21F2}" type="datetimeFigureOut">
              <a:rPr lang="en-US"/>
              <a:pPr>
                <a:defRPr/>
              </a:pPr>
              <a:t>2/5/2023</a:t>
            </a:fld>
            <a:endParaRPr lang="en-US"/>
          </a:p>
        </p:txBody>
      </p:sp>
      <p:sp>
        <p:nvSpPr>
          <p:cNvPr id="7" name="Нижний колонтитул 10"/>
          <p:cNvSpPr>
            <a:spLocks noGrp="1"/>
          </p:cNvSpPr>
          <p:nvPr>
            <p:ph type="ftr" sz="quarter" idx="11"/>
          </p:nvPr>
        </p:nvSpPr>
        <p:spPr/>
        <p:txBody>
          <a:bodyPr/>
          <a:lstStyle>
            <a:lvl1pPr>
              <a:defRPr/>
            </a:lvl1pPr>
          </a:lstStyle>
          <a:p>
            <a:pPr>
              <a:defRPr/>
            </a:pPr>
            <a:endParaRPr lang="en-US"/>
          </a:p>
        </p:txBody>
      </p:sp>
      <p:sp>
        <p:nvSpPr>
          <p:cNvPr id="9" name="Номер слайда 15"/>
          <p:cNvSpPr>
            <a:spLocks noGrp="1"/>
          </p:cNvSpPr>
          <p:nvPr>
            <p:ph type="sldNum" sz="quarter" idx="12"/>
          </p:nvPr>
        </p:nvSpPr>
        <p:spPr/>
        <p:txBody>
          <a:bodyPr/>
          <a:lstStyle>
            <a:lvl1pPr>
              <a:defRPr/>
            </a:lvl1pPr>
          </a:lstStyle>
          <a:p>
            <a:pPr>
              <a:defRPr/>
            </a:pPr>
            <a:fld id="{80BDC0EA-5197-4D85-B4BF-5C71CD55B98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E1A68262-95F6-4597-B421-8B6A8D7282FE}" type="datetimeFigureOut">
              <a:rPr lang="en-US"/>
              <a:pPr>
                <a:defRPr/>
              </a:pPr>
              <a:t>2/5/2023</a:t>
            </a:fld>
            <a:endParaRPr lang="en-US"/>
          </a:p>
        </p:txBody>
      </p:sp>
      <p:sp>
        <p:nvSpPr>
          <p:cNvPr id="6" name="Нижний колонтитул 27"/>
          <p:cNvSpPr>
            <a:spLocks noGrp="1"/>
          </p:cNvSpPr>
          <p:nvPr>
            <p:ph type="ftr" sz="quarter" idx="11"/>
          </p:nvPr>
        </p:nvSpPr>
        <p:spPr/>
        <p:txBody>
          <a:bodyPr/>
          <a:lstStyle>
            <a:lvl1pPr>
              <a:defRPr/>
            </a:lvl1pPr>
          </a:lstStyle>
          <a:p>
            <a:pPr>
              <a:defRPr/>
            </a:pPr>
            <a:endParaRPr lang="en-US"/>
          </a:p>
        </p:txBody>
      </p:sp>
      <p:sp>
        <p:nvSpPr>
          <p:cNvPr id="7" name="Номер слайда 4"/>
          <p:cNvSpPr>
            <a:spLocks noGrp="1"/>
          </p:cNvSpPr>
          <p:nvPr>
            <p:ph type="sldNum" sz="quarter" idx="12"/>
          </p:nvPr>
        </p:nvSpPr>
        <p:spPr/>
        <p:txBody>
          <a:bodyPr/>
          <a:lstStyle>
            <a:lvl1pPr>
              <a:defRPr/>
            </a:lvl1pPr>
          </a:lstStyle>
          <a:p>
            <a:pPr>
              <a:defRPr/>
            </a:pPr>
            <a:fld id="{917B4D10-6EE6-4425-B85F-1D369827D9D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12"/>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A7816A0C-A0E2-4E7B-8F57-5BBD3ED3BD36}" type="datetimeFigureOut">
              <a:rPr lang="en-US"/>
              <a:pPr>
                <a:defRPr/>
              </a:pPr>
              <a:t>2/5/2023</a:t>
            </a:fld>
            <a:endParaRPr lang="en-US"/>
          </a:p>
        </p:txBody>
      </p:sp>
      <p:sp>
        <p:nvSpPr>
          <p:cNvPr id="9" name="Нижний колонтитул 5"/>
          <p:cNvSpPr>
            <a:spLocks noGrp="1"/>
          </p:cNvSpPr>
          <p:nvPr>
            <p:ph type="ftr" sz="quarter" idx="11"/>
          </p:nvPr>
        </p:nvSpPr>
        <p:spPr/>
        <p:txBody>
          <a:bodyPr/>
          <a:lstStyle>
            <a:lvl1pPr>
              <a:defRPr/>
            </a:lvl1pPr>
          </a:lstStyle>
          <a:p>
            <a:pPr>
              <a:defRPr/>
            </a:pPr>
            <a:endParaRPr lang="en-US"/>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2E0893AB-5FD7-4F0F-B6C6-ED1ED8297C4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AC83C00D-D2E5-43E1-9BE2-6A154F4ACC26}" type="datetimeFigureOut">
              <a:rPr lang="en-US"/>
              <a:pPr>
                <a:defRPr/>
              </a:pPr>
              <a:t>2/5/2023</a:t>
            </a:fld>
            <a:endParaRPr lang="en-US"/>
          </a:p>
        </p:txBody>
      </p:sp>
      <p:sp>
        <p:nvSpPr>
          <p:cNvPr id="4" name="Нижний колонтитул 27"/>
          <p:cNvSpPr>
            <a:spLocks noGrp="1"/>
          </p:cNvSpPr>
          <p:nvPr>
            <p:ph type="ftr" sz="quarter" idx="11"/>
          </p:nvPr>
        </p:nvSpPr>
        <p:spPr/>
        <p:txBody>
          <a:bodyPr/>
          <a:lstStyle>
            <a:lvl1pPr>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C87354BE-A7D7-4FE7-AE75-39ECAD3027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DFA1B3D0-5E91-476E-B444-29B376F52E7F}" type="datetimeFigureOut">
              <a:rPr lang="en-US"/>
              <a:pPr>
                <a:defRPr/>
              </a:pPr>
              <a:t>2/5/2023</a:t>
            </a:fld>
            <a:endParaRPr lang="en-US"/>
          </a:p>
        </p:txBody>
      </p:sp>
      <p:sp>
        <p:nvSpPr>
          <p:cNvPr id="3" name="Нижний колонтитул 23"/>
          <p:cNvSpPr>
            <a:spLocks noGrp="1"/>
          </p:cNvSpPr>
          <p:nvPr>
            <p:ph type="ftr" sz="quarter" idx="11"/>
          </p:nvPr>
        </p:nvSpPr>
        <p:spPr/>
        <p:txBody>
          <a:bodyPr/>
          <a:lstStyle>
            <a:lvl1pPr>
              <a:defRPr/>
            </a:lvl1pPr>
          </a:lstStyle>
          <a:p>
            <a:pPr>
              <a:defRPr/>
            </a:pPr>
            <a:endParaRPr lang="en-US"/>
          </a:p>
        </p:txBody>
      </p:sp>
      <p:sp>
        <p:nvSpPr>
          <p:cNvPr id="4" name="Номер слайда 6"/>
          <p:cNvSpPr>
            <a:spLocks noGrp="1"/>
          </p:cNvSpPr>
          <p:nvPr>
            <p:ph type="sldNum" sz="quarter" idx="12"/>
          </p:nvPr>
        </p:nvSpPr>
        <p:spPr/>
        <p:txBody>
          <a:bodyPr/>
          <a:lstStyle>
            <a:lvl1pPr>
              <a:defRPr/>
            </a:lvl1pPr>
          </a:lstStyle>
          <a:p>
            <a:pPr>
              <a:defRPr/>
            </a:pPr>
            <a:fld id="{C310554F-6220-4E4F-950B-4ED0A5BC632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12"/>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731342D8-F98D-4FAE-954A-FB6F5A6EB8E2}" type="datetimeFigureOut">
              <a:rPr lang="en-US"/>
              <a:pPr>
                <a:defRPr/>
              </a:pPr>
              <a:t>2/5/2023</a:t>
            </a:fld>
            <a:endParaRPr lang="en-US"/>
          </a:p>
        </p:txBody>
      </p:sp>
      <p:sp>
        <p:nvSpPr>
          <p:cNvPr id="7" name="Нижний колонтитул 28"/>
          <p:cNvSpPr>
            <a:spLocks noGrp="1"/>
          </p:cNvSpPr>
          <p:nvPr>
            <p:ph type="ftr" sz="quarter" idx="11"/>
          </p:nvPr>
        </p:nvSpPr>
        <p:spPr/>
        <p:txBody>
          <a:bodyPr/>
          <a:lstStyle>
            <a:lvl1pPr>
              <a:defRPr/>
            </a:lvl1pPr>
          </a:lstStyle>
          <a:p>
            <a:pPr>
              <a:defRPr/>
            </a:pPr>
            <a:endParaRPr lang="en-US"/>
          </a:p>
        </p:txBody>
      </p:sp>
      <p:sp>
        <p:nvSpPr>
          <p:cNvPr id="8" name="Номер слайда 6"/>
          <p:cNvSpPr>
            <a:spLocks noGrp="1"/>
          </p:cNvSpPr>
          <p:nvPr>
            <p:ph type="sldNum" sz="quarter" idx="12"/>
          </p:nvPr>
        </p:nvSpPr>
        <p:spPr/>
        <p:txBody>
          <a:bodyPr/>
          <a:lstStyle>
            <a:lvl1pPr>
              <a:defRPr/>
            </a:lvl1pPr>
          </a:lstStyle>
          <a:p>
            <a:pPr>
              <a:defRPr/>
            </a:pPr>
            <a:fld id="{A0F8CA73-A35C-47FC-A690-0FB986E32A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C597FF00-DEBA-4AB8-A567-7BCC5C869CE2}" type="datetimeFigureOut">
              <a:rPr lang="en-US"/>
              <a:pPr>
                <a:defRPr/>
              </a:pPr>
              <a:t>2/5/2023</a:t>
            </a:fld>
            <a:endParaRPr lang="en-US"/>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30"/>
          <p:cNvSpPr>
            <a:spLocks noGrp="1"/>
          </p:cNvSpPr>
          <p:nvPr>
            <p:ph type="sldNum" sz="quarter" idx="12"/>
          </p:nvPr>
        </p:nvSpPr>
        <p:spPr/>
        <p:txBody>
          <a:bodyPr/>
          <a:lstStyle>
            <a:lvl1pPr>
              <a:defRPr/>
            </a:lvl1pPr>
          </a:lstStyle>
          <a:p>
            <a:pPr>
              <a:defRPr/>
            </a:pPr>
            <a:fld id="{CE1F7566-5932-4D41-A3CA-EB9C82A8B9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6D1856A4-1182-4EE0-A2FD-9AA8D8B9AFF9}" type="datetimeFigureOut">
              <a:rPr lang="en-US"/>
              <a:pPr>
                <a:defRPr/>
              </a:pPr>
              <a:t>2/5/2023</a:t>
            </a:fld>
            <a:endParaRPr lang="en-US"/>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5C5EDD1B-6E6B-476F-800D-581BE3B4C30F}" type="slidenum">
              <a:rPr lang="en-US"/>
              <a:pPr>
                <a:defRPr/>
              </a:pPr>
              <a:t>‹#›</a:t>
            </a:fld>
            <a:endParaRPr lang="en-US"/>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87" r:id="rId4"/>
    <p:sldLayoutId id="2147483893" r:id="rId5"/>
    <p:sldLayoutId id="2147483888" r:id="rId6"/>
    <p:sldLayoutId id="2147483894" r:id="rId7"/>
    <p:sldLayoutId id="2147483895" r:id="rId8"/>
    <p:sldLayoutId id="2147483896" r:id="rId9"/>
    <p:sldLayoutId id="2147483889" r:id="rId10"/>
    <p:sldLayoutId id="2147483897"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900igr.ne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ru.wikipedia.org/wiki/%D0%9F%D1%80%D0%BE%D1%85%D0%BE%D1%80%D0%BE%D0%B2,_%D0%90%D0%BB%D0%B5%D0%BA%D1%81%D0%B0%D0%BD%D0%B4%D1%80_%D0%9C%D0%B8%D1%85%D0%B0%D0%B9%D0%BB%D0%BE%D0%B2%D0%B8%D1%87" TargetMode="External"/><Relationship Id="rId13" Type="http://schemas.openxmlformats.org/officeDocument/2006/relationships/hyperlink" Target="http://ru.wikipedia.org/wiki/%D0%9A%D0%B0%D0%BF%D0%B8%D1%86%D0%B0,_%D0%9F%D1%91%D1%82%D1%80_%D0%9B%D0%B5%D0%BE%D0%BD%D0%B8%D0%B4%D0%BE%D0%B2%D0%B8%D1%87" TargetMode="External"/><Relationship Id="rId18" Type="http://schemas.openxmlformats.org/officeDocument/2006/relationships/hyperlink" Target="http://ru.wikipedia.org/wiki/%D0%91%D1%83%D0%BD%D0%B8%D0%BD,_%D0%98%D0%B2%D0%B0%D0%BD_%D0%90%D0%BB%D0%B5%D0%BA%D1%81%D0%B5%D0%B5%D0%B2%D0%B8%D1%87" TargetMode="External"/><Relationship Id="rId3" Type="http://schemas.openxmlformats.org/officeDocument/2006/relationships/hyperlink" Target="http://ru.wikipedia.org/wiki/%D0%A2%D0%B0%D0%BC%D0%BC,_%D0%98%D0%B3%D0%BE%D1%80%D1%8C_%D0%95%D0%B2%D0%B3%D0%B5%D0%BD%D1%8C%D0%B5%D0%B2%D0%B8%D1%87" TargetMode="External"/><Relationship Id="rId7" Type="http://schemas.openxmlformats.org/officeDocument/2006/relationships/hyperlink" Target="http://ru.wikipedia.org/wiki/%D0%9D%D0%B8%D0%BA%D0%BE%D0%BB%D0%B0%D0%B9_%D0%93%D0%B5%D0%BD%D0%BD%D0%B0%D0%B4%D0%B8%D0%B5%D0%B2%D0%B8%D1%87_%D0%91%D0%B0%D1%81%D0%BE%D0%B2" TargetMode="External"/><Relationship Id="rId12" Type="http://schemas.openxmlformats.org/officeDocument/2006/relationships/hyperlink" Target="http://ru.wikipedia.org/wiki/%D0%A1%D0%B0%D1%85%D0%B0%D1%80%D0%BE%D0%B2,_%D0%90%D0%BD%D0%B4%D1%80%D0%B5%D0%B9_%D0%94%D0%BC%D0%B8%D1%82%D1%80%D0%B8%D0%B5%D0%B2%D0%B8%D1%87" TargetMode="External"/><Relationship Id="rId17" Type="http://schemas.openxmlformats.org/officeDocument/2006/relationships/hyperlink" Target="http://ru.wikipedia.org/wiki/%D0%9C%D0%B5%D1%87%D0%BD%D0%B8%D0%BA%D0%BE%D0%B2_%D0%98%D0%BB%D1%8C%D1%8F_%D0%98%D0%BB%D1%8C%D0%B8%D1%87" TargetMode="External"/><Relationship Id="rId2" Type="http://schemas.openxmlformats.org/officeDocument/2006/relationships/hyperlink" Target="http://ru.wikipedia.org/wiki/%D0%9F%D0%B0%D0%B2%D0%BB%D0%BE%D0%B2,_%D0%98%D0%B2%D0%B0%D0%BD_%D0%9F%D0%B5%D1%82%D1%80%D0%BE%D0%B2%D0%B8%D1%87" TargetMode="External"/><Relationship Id="rId16" Type="http://schemas.openxmlformats.org/officeDocument/2006/relationships/hyperlink" Target="http://ru.wikipedia.org/wiki/%D0%93%D0%B8%D0%BD%D0%B7%D0%B1%D1%83%D1%80%D0%B3,_%D0%92%D0%B8%D1%82%D0%B0%D0%BB%D0%B8%D0%B9_%D0%9B%D0%B0%D0%B7%D0%B0%D1%80%D0%B5%D0%B2%D0%B8%D1%87" TargetMode="External"/><Relationship Id="rId1" Type="http://schemas.openxmlformats.org/officeDocument/2006/relationships/slideLayout" Target="../slideLayouts/slideLayout2.xml"/><Relationship Id="rId6" Type="http://schemas.openxmlformats.org/officeDocument/2006/relationships/hyperlink" Target="http://ru.wikipedia.org/wiki/%D0%9B%D0%B5%D0%B2_%D0%94%D0%B0%D0%B2%D0%B8%D0%B4%D0%BE%D0%B2%D0%B8%D1%87_%D0%9B%D0%B0%D0%BD%D0%B4%D0%B0%D1%83" TargetMode="External"/><Relationship Id="rId11" Type="http://schemas.openxmlformats.org/officeDocument/2006/relationships/hyperlink" Target="http://ru.wikipedia.org/wiki/%D0%9A%D0%B0%D0%BD%D1%82%D0%BE%D1%80%D0%BE%D0%B2%D0%B8%D1%87,_%D0%9B%D0%B5%D0%BE%D0%BD%D0%B8%D0%B4_%D0%92%D0%B8%D1%82%D0%B0%D0%BB%D1%8C%D0%B5%D0%B2%D0%B8%D1%87" TargetMode="External"/><Relationship Id="rId5" Type="http://schemas.openxmlformats.org/officeDocument/2006/relationships/hyperlink" Target="http://ru.wikipedia.org/wiki/%D0%A7%D0%B5%D1%80%D0%B5%D0%BD%D0%BA%D0%BE%D0%B2,_%D0%9F%D0%B0%D0%B2%D0%B5%D0%BB_%D0%90%D0%BB%D0%B5%D0%BA%D1%81%D0%B5%D0%B5%D0%B2%D0%B8%D1%87" TargetMode="External"/><Relationship Id="rId15" Type="http://schemas.openxmlformats.org/officeDocument/2006/relationships/hyperlink" Target="http://ru.wikipedia.org/wiki/%D0%90%D0%B1%D1%80%D0%B8%D0%BA%D0%BE%D1%81%D0%BE%D0%B2,_%D0%90%D0%BB%D0%B5%D0%BA%D1%81%D0%B5%D0%B9_%D0%90%D0%BB%D0%B5%D0%BA%D1%81%D0%B5%D0%B5%D0%B2%D0%B8%D1%87" TargetMode="External"/><Relationship Id="rId10" Type="http://schemas.openxmlformats.org/officeDocument/2006/relationships/hyperlink" Target="http://ru.wikipedia.org/wiki/%D0%A1%D0%BE%D0%BB%D0%B6%D0%B5%D0%BD%D0%B8%D1%86%D1%8B%D0%BD,_%D0%90%D0%BB%D0%B5%D0%BA%D1%81%D0%B0%D0%BD%D0%B4%D1%80_%D0%98%D1%81%D0%B0%D0%B5%D0%B2%D0%B8%D1%87" TargetMode="External"/><Relationship Id="rId4" Type="http://schemas.openxmlformats.org/officeDocument/2006/relationships/hyperlink" Target="http://ru.wikipedia.org/wiki/%D0%A4%D1%80%D0%B0%D0%BD%D0%BA,_%D0%98%D0%BB%D1%8C%D1%8F_%D0%9C%D0%B8%D1%85%D0%B0%D0%B9%D0%BB%D0%BE%D0%B2%D0%B8%D1%87" TargetMode="External"/><Relationship Id="rId9" Type="http://schemas.openxmlformats.org/officeDocument/2006/relationships/hyperlink" Target="http://ru.wikipedia.org/wiki/%D0%A8%D0%BE%D0%BB%D0%BE%D1%85%D0%BE%D0%B2_%D0%9C%D0%B8%D1%85%D0%B0%D0%B8%D0%BB_%D0%90%D0%BB%D0%B5%D0%BA%D1%81%D0%B0%D0%BD%D0%B4%D1%80%D0%BE%D0%B2%D0%B8%D1%87" TargetMode="External"/><Relationship Id="rId14" Type="http://schemas.openxmlformats.org/officeDocument/2006/relationships/hyperlink" Target="http://ru.wikipedia.org/wiki/%D0%90%D0%BB%D1%84%D1%91%D1%80%D0%BE%D0%B2,_%D0%96%D0%BE%D1%80%D0%B5%D1%81_%D0%98%D0%B2%D0%B0%D0%BD%D0%BE%D0%B2%D0%B8%D1%87"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A4%D0%B0%D0%B9%D0%BB:RAN_01.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1000" y="1524000"/>
            <a:ext cx="8458200" cy="914400"/>
          </a:xfrm>
        </p:spPr>
        <p:txBody>
          <a:bodyPr/>
          <a:lstStyle/>
          <a:p>
            <a:pPr algn="ctr">
              <a:defRPr/>
            </a:pPr>
            <a:r>
              <a:rPr lang="ru-RU" sz="5400" b="1" dirty="0" smtClean="0">
                <a:latin typeface="Times New Roman" pitchFamily="18" charset="0"/>
                <a:cs typeface="Times New Roman" pitchFamily="18" charset="0"/>
              </a:rPr>
              <a:t>«Да здравствует наука!»</a:t>
            </a:r>
            <a:endParaRPr lang="ru-RU" sz="5400" b="1" dirty="0">
              <a:latin typeface="Times New Roman" pitchFamily="18" charset="0"/>
              <a:cs typeface="Times New Roman" pitchFamily="18" charset="0"/>
            </a:endParaRPr>
          </a:p>
        </p:txBody>
      </p:sp>
      <p:sp>
        <p:nvSpPr>
          <p:cNvPr id="4" name="Подзаголовок 2"/>
          <p:cNvSpPr txBox="1">
            <a:spLocks/>
          </p:cNvSpPr>
          <p:nvPr/>
        </p:nvSpPr>
        <p:spPr bwMode="auto">
          <a:xfrm>
            <a:off x="533400" y="3048000"/>
            <a:ext cx="8458200" cy="2209800"/>
          </a:xfrm>
          <a:prstGeom prst="rect">
            <a:avLst/>
          </a:prstGeom>
          <a:noFill/>
          <a:ln w="9525">
            <a:noFill/>
            <a:miter lim="800000"/>
            <a:headEnd/>
            <a:tailEnd/>
          </a:ln>
        </p:spPr>
        <p:txBody>
          <a:bodyPr anchor="b"/>
          <a:lstStyle/>
          <a:p>
            <a:pPr eaLnBrk="0" hangingPunct="0">
              <a:spcBef>
                <a:spcPct val="20000"/>
              </a:spcBef>
              <a:buClr>
                <a:schemeClr val="accent1"/>
              </a:buClr>
              <a:buSzPct val="70000"/>
              <a:defRPr/>
            </a:pPr>
            <a:endParaRPr lang="ru-RU" sz="2800" b="1" dirty="0">
              <a:solidFill>
                <a:schemeClr val="tx2">
                  <a:lumMod val="50000"/>
                </a:schemeClr>
              </a:solidFill>
              <a:latin typeface="Times New Roman" pitchFamily="18" charset="0"/>
              <a:cs typeface="Times New Roman" pitchFamily="18" charset="0"/>
            </a:endParaRPr>
          </a:p>
        </p:txBody>
      </p:sp>
      <p:sp>
        <p:nvSpPr>
          <p:cNvPr id="5" name="Скругленный прямоугольник 4">
            <a:hlinkClick r:id="rId2" tooltip=" Каталог презентаций "/>
          </p:cNvPr>
          <p:cNvSpPr/>
          <p:nvPr/>
        </p:nvSpPr>
        <p:spPr>
          <a:xfrm>
            <a:off x="3898900" y="6477000"/>
            <a:ext cx="1346200" cy="355600"/>
          </a:xfrm>
          <a:prstGeom prst="roundRect">
            <a:avLst/>
          </a:prstGeom>
          <a:gradFill flip="none" rotWithShape="1">
            <a:gsLst>
              <a:gs pos="0">
                <a:srgbClr val="FFFFFF"/>
              </a:gs>
              <a:gs pos="100000">
                <a:srgbClr val="FFFFFF">
                  <a:shade val="88000"/>
                </a:srgbClr>
              </a:gs>
            </a:gsLst>
            <a:lin ang="5400000" scaled="1"/>
            <a:tileRect/>
          </a:gradFill>
          <a:ln w="1270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wrap="none" lIns="88900" tIns="25400" rIns="88900" bIns="50800" anchor="ctr" anchorCtr="1"/>
          <a:lstStyle/>
          <a:p>
            <a:pPr algn="ctr">
              <a:defRPr/>
            </a:pPr>
            <a:r>
              <a:rPr lang="en-US" sz="2000" u="sng" smtClean="0">
                <a:solidFill>
                  <a:srgbClr val="3333CC"/>
                </a:solidFill>
                <a:latin typeface="Arial"/>
              </a:rPr>
              <a:t>pptcloud.ru</a:t>
            </a:r>
            <a:endParaRPr lang="ru-RU" sz="2000" u="sng">
              <a:solidFill>
                <a:srgbClr val="3333CC"/>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6"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Рисунок 10" descr="G:\день науки\1448.jpg"/>
          <p:cNvPicPr>
            <a:picLocks noChangeAspect="1" noChangeArrowheads="1"/>
          </p:cNvPicPr>
          <p:nvPr/>
        </p:nvPicPr>
        <p:blipFill>
          <a:blip r:embed="rId2"/>
          <a:srcRect/>
          <a:stretch>
            <a:fillRect/>
          </a:stretch>
        </p:blipFill>
        <p:spPr bwMode="auto">
          <a:xfrm>
            <a:off x="381000" y="1371600"/>
            <a:ext cx="3048000" cy="2733675"/>
          </a:xfrm>
          <a:prstGeom prst="rect">
            <a:avLst/>
          </a:prstGeom>
          <a:noFill/>
          <a:ln w="9525">
            <a:noFill/>
            <a:miter lim="800000"/>
            <a:headEnd/>
            <a:tailEnd/>
          </a:ln>
        </p:spPr>
      </p:pic>
      <p:sp>
        <p:nvSpPr>
          <p:cNvPr id="5" name="Прямоугольник 4"/>
          <p:cNvSpPr>
            <a:spLocks noChangeArrowheads="1"/>
          </p:cNvSpPr>
          <p:nvPr/>
        </p:nvSpPr>
        <p:spPr bwMode="auto">
          <a:xfrm>
            <a:off x="3657600" y="1524000"/>
            <a:ext cx="4921250" cy="3046413"/>
          </a:xfrm>
          <a:prstGeom prst="rect">
            <a:avLst/>
          </a:prstGeom>
          <a:noFill/>
          <a:ln w="9525">
            <a:noFill/>
            <a:miter lim="800000"/>
            <a:headEnd/>
            <a:tailEnd/>
          </a:ln>
        </p:spPr>
        <p:txBody>
          <a:bodyPr>
            <a:spAutoFit/>
          </a:bodyPr>
          <a:lstStyle/>
          <a:p>
            <a:pPr algn="just"/>
            <a:r>
              <a:rPr lang="ru-RU" sz="1600" b="1">
                <a:latin typeface="Times New Roman" pitchFamily="18" charset="0"/>
                <a:cs typeface="Times New Roman" pitchFamily="18" charset="0"/>
              </a:rPr>
              <a:t>Александр Леонидович Чижевский в 1918 году защитил в МГУ свою докторскую диссертацию на тему «Исследование периодичности всемирно-исторического процесса». После этого, имея докторскую степень и преподавая археологию, Чижевский начал обучение на медицинском и естественно-математическом факультетах МГУ. </a:t>
            </a:r>
          </a:p>
          <a:p>
            <a:pPr algn="just"/>
            <a:r>
              <a:rPr lang="ru-RU" sz="1600" b="1">
                <a:latin typeface="Times New Roman" pitchFamily="18" charset="0"/>
                <a:cs typeface="Times New Roman" pitchFamily="18" charset="0"/>
              </a:rPr>
              <a:t>С 1924 года Чижевский работал в Московской лаборатории зоопсихологии. Здесь он начал изучение влияния аэроионизации на физиологические функции различных живых организмов.  </a:t>
            </a:r>
          </a:p>
        </p:txBody>
      </p:sp>
      <p:sp>
        <p:nvSpPr>
          <p:cNvPr id="7" name="Прямоугольник 6"/>
          <p:cNvSpPr/>
          <p:nvPr/>
        </p:nvSpPr>
        <p:spPr>
          <a:xfrm>
            <a:off x="609600" y="4648200"/>
            <a:ext cx="2590800" cy="708025"/>
          </a:xfrm>
          <a:prstGeom prst="rect">
            <a:avLst/>
          </a:prstGeom>
          <a:solidFill>
            <a:schemeClr val="accent1">
              <a:lumMod val="60000"/>
              <a:lumOff val="40000"/>
            </a:schemeClr>
          </a:solidFill>
        </p:spPr>
        <p:txBody>
          <a:bodyPr>
            <a:spAutoFit/>
          </a:bodyPr>
          <a:lstStyle/>
          <a:p>
            <a:pPr algn="ctr">
              <a:defRPr/>
            </a:pPr>
            <a:r>
              <a:rPr lang="ru-RU" sz="2000" b="1" dirty="0">
                <a:latin typeface="Times New Roman" pitchFamily="18" charset="0"/>
                <a:cs typeface="Times New Roman" pitchFamily="18" charset="0"/>
              </a:rPr>
              <a:t>1897-1964 </a:t>
            </a:r>
          </a:p>
          <a:p>
            <a:pPr algn="ctr">
              <a:defRPr/>
            </a:pPr>
            <a:r>
              <a:rPr lang="ru-RU" sz="2000" b="1" dirty="0">
                <a:latin typeface="Times New Roman" pitchFamily="18" charset="0"/>
                <a:cs typeface="Times New Roman" pitchFamily="18" charset="0"/>
              </a:rPr>
              <a:t>годы жизни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blinds(horizontal)">
                                      <p:cBhvr>
                                        <p:cTn id="7" dur="1000"/>
                                        <p:tgtEl>
                                          <p:spTgt spid="440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Рисунок 1" descr="G:\день науки\2926.jpg"/>
          <p:cNvPicPr>
            <a:picLocks noChangeAspect="1" noChangeArrowheads="1"/>
          </p:cNvPicPr>
          <p:nvPr/>
        </p:nvPicPr>
        <p:blipFill>
          <a:blip r:embed="rId2"/>
          <a:srcRect/>
          <a:stretch>
            <a:fillRect/>
          </a:stretch>
        </p:blipFill>
        <p:spPr bwMode="auto">
          <a:xfrm>
            <a:off x="457200" y="1295400"/>
            <a:ext cx="2286000" cy="2095500"/>
          </a:xfrm>
          <a:prstGeom prst="rect">
            <a:avLst/>
          </a:prstGeom>
          <a:noFill/>
          <a:ln w="9525">
            <a:noFill/>
            <a:miter lim="800000"/>
            <a:headEnd/>
            <a:tailEnd/>
          </a:ln>
        </p:spPr>
      </p:pic>
      <p:sp>
        <p:nvSpPr>
          <p:cNvPr id="5" name="Прямоугольник 4"/>
          <p:cNvSpPr>
            <a:spLocks noChangeArrowheads="1"/>
          </p:cNvSpPr>
          <p:nvPr/>
        </p:nvSpPr>
        <p:spPr bwMode="auto">
          <a:xfrm>
            <a:off x="2895600" y="1676400"/>
            <a:ext cx="5700713" cy="1354138"/>
          </a:xfrm>
          <a:prstGeom prst="rect">
            <a:avLst/>
          </a:prstGeom>
          <a:noFill/>
          <a:ln w="9525">
            <a:noFill/>
            <a:miter lim="800000"/>
            <a:headEnd/>
            <a:tailEnd/>
          </a:ln>
        </p:spPr>
        <p:txBody>
          <a:bodyPr>
            <a:spAutoFit/>
          </a:bodyPr>
          <a:lstStyle/>
          <a:p>
            <a:pPr algn="just"/>
            <a:r>
              <a:rPr lang="ru-RU" sz="1600" b="1">
                <a:latin typeface="Times New Roman" pitchFamily="18" charset="0"/>
                <a:cs typeface="Times New Roman" pitchFamily="18" charset="0"/>
              </a:rPr>
              <a:t>Николай Иванович Вавилов занимался исследованием иммунитета культурных растений к паразитам. В 1919 году ученый выпустил монографию «Иммунитет растений к инфекционным заболеваниям».</a:t>
            </a:r>
          </a:p>
          <a:p>
            <a:endParaRPr lang="ru-RU"/>
          </a:p>
        </p:txBody>
      </p:sp>
      <p:pic>
        <p:nvPicPr>
          <p:cNvPr id="60419" name="Рисунок 7" descr="G:\день науки\3171.jpg"/>
          <p:cNvPicPr>
            <a:picLocks noChangeAspect="1" noChangeArrowheads="1"/>
          </p:cNvPicPr>
          <p:nvPr/>
        </p:nvPicPr>
        <p:blipFill>
          <a:blip r:embed="rId3"/>
          <a:srcRect/>
          <a:stretch>
            <a:fillRect/>
          </a:stretch>
        </p:blipFill>
        <p:spPr bwMode="auto">
          <a:xfrm>
            <a:off x="533400" y="4114800"/>
            <a:ext cx="2200275" cy="1943100"/>
          </a:xfrm>
          <a:prstGeom prst="rect">
            <a:avLst/>
          </a:prstGeom>
          <a:noFill/>
          <a:ln w="9525">
            <a:noFill/>
            <a:miter lim="800000"/>
            <a:headEnd/>
            <a:tailEnd/>
          </a:ln>
        </p:spPr>
      </p:pic>
      <p:sp>
        <p:nvSpPr>
          <p:cNvPr id="7" name="Прямоугольник 6"/>
          <p:cNvSpPr>
            <a:spLocks noChangeArrowheads="1"/>
          </p:cNvSpPr>
          <p:nvPr/>
        </p:nvSpPr>
        <p:spPr bwMode="auto">
          <a:xfrm>
            <a:off x="3048000" y="4267200"/>
            <a:ext cx="5486400" cy="1077913"/>
          </a:xfrm>
          <a:prstGeom prst="rect">
            <a:avLst/>
          </a:prstGeom>
          <a:noFill/>
          <a:ln w="9525">
            <a:noFill/>
            <a:miter lim="800000"/>
            <a:headEnd/>
            <a:tailEnd/>
          </a:ln>
        </p:spPr>
        <p:txBody>
          <a:bodyPr>
            <a:spAutoFit/>
          </a:bodyPr>
          <a:lstStyle/>
          <a:p>
            <a:pPr algn="just"/>
            <a:r>
              <a:rPr lang="ru-RU" sz="1600" b="1">
                <a:latin typeface="Times New Roman" pitchFamily="18" charset="0"/>
                <a:cs typeface="Times New Roman" pitchFamily="18" charset="0"/>
              </a:rPr>
              <a:t>Виталий Иосифович Гольданский. Его научная деятельность проходит в области химической физики, химии высоких энергий, ядерной химии и физики, а также физики элементарных частиц. </a:t>
            </a:r>
          </a:p>
        </p:txBody>
      </p:sp>
      <p:sp>
        <p:nvSpPr>
          <p:cNvPr id="6" name="Прямоугольник 5"/>
          <p:cNvSpPr/>
          <p:nvPr/>
        </p:nvSpPr>
        <p:spPr>
          <a:xfrm>
            <a:off x="1600200" y="3276600"/>
            <a:ext cx="2090738" cy="646113"/>
          </a:xfrm>
          <a:prstGeom prst="rect">
            <a:avLst/>
          </a:prstGeom>
          <a:solidFill>
            <a:schemeClr val="accent1">
              <a:lumMod val="60000"/>
              <a:lumOff val="40000"/>
            </a:schemeClr>
          </a:solidFill>
        </p:spPr>
        <p:txBody>
          <a:bodyPr>
            <a:spAutoFit/>
          </a:bodyPr>
          <a:lstStyle/>
          <a:p>
            <a:pPr algn="ctr">
              <a:defRPr/>
            </a:pPr>
            <a:r>
              <a:rPr lang="ru-RU" b="1" dirty="0">
                <a:latin typeface="Times New Roman" pitchFamily="18" charset="0"/>
                <a:cs typeface="Times New Roman" pitchFamily="18" charset="0"/>
              </a:rPr>
              <a:t>1887-1942</a:t>
            </a:r>
          </a:p>
          <a:p>
            <a:pPr algn="ctr">
              <a:defRPr/>
            </a:pPr>
            <a:r>
              <a:rPr lang="ru-RU" b="1" dirty="0">
                <a:latin typeface="Times New Roman" pitchFamily="18" charset="0"/>
                <a:cs typeface="Times New Roman" pitchFamily="18" charset="0"/>
              </a:rPr>
              <a:t>годы жизни</a:t>
            </a:r>
          </a:p>
        </p:txBody>
      </p:sp>
      <p:sp>
        <p:nvSpPr>
          <p:cNvPr id="8" name="Прямоугольник 7"/>
          <p:cNvSpPr/>
          <p:nvPr/>
        </p:nvSpPr>
        <p:spPr>
          <a:xfrm>
            <a:off x="2209800" y="5867400"/>
            <a:ext cx="2090738" cy="646113"/>
          </a:xfrm>
          <a:prstGeom prst="rect">
            <a:avLst/>
          </a:prstGeom>
          <a:solidFill>
            <a:schemeClr val="accent1">
              <a:lumMod val="60000"/>
              <a:lumOff val="40000"/>
            </a:schemeClr>
          </a:solidFill>
        </p:spPr>
        <p:txBody>
          <a:bodyPr>
            <a:spAutoFit/>
          </a:bodyPr>
          <a:lstStyle/>
          <a:p>
            <a:pPr algn="ctr">
              <a:defRPr/>
            </a:pPr>
            <a:r>
              <a:rPr lang="ru-RU" b="1" dirty="0">
                <a:latin typeface="Times New Roman" pitchFamily="18" charset="0"/>
                <a:cs typeface="Times New Roman" pitchFamily="18" charset="0"/>
              </a:rPr>
              <a:t>1923-2001</a:t>
            </a:r>
          </a:p>
          <a:p>
            <a:pPr algn="ctr">
              <a:defRPr/>
            </a:pPr>
            <a:r>
              <a:rPr lang="ru-RU" b="1" dirty="0">
                <a:latin typeface="Times New Roman" pitchFamily="18" charset="0"/>
                <a:cs typeface="Times New Roman" pitchFamily="18" charset="0"/>
              </a:rPr>
              <a:t>годы жизни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1000"/>
                                        <p:tgtEl>
                                          <p:spTgt spid="60418"/>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60419"/>
                                        </p:tgtEl>
                                        <p:attrNameLst>
                                          <p:attrName>style.visibility</p:attrName>
                                        </p:attrNameLst>
                                      </p:cBhvr>
                                      <p:to>
                                        <p:strVal val="visible"/>
                                      </p:to>
                                    </p:set>
                                    <p:animEffect transition="in" filter="blinds(horizontal)">
                                      <p:cBhvr>
                                        <p:cTn id="15" dur="1000"/>
                                        <p:tgtEl>
                                          <p:spTgt spid="60419"/>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1000"/>
                                        <p:tgtEl>
                                          <p:spTgt spid="7"/>
                                        </p:tgtEl>
                                      </p:cBhvr>
                                    </p:animEffect>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5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1000" fill="hold"/>
                                        <p:tgtEl>
                                          <p:spTgt spid="8"/>
                                        </p:tgtEl>
                                        <p:attrNameLst>
                                          <p:attrName>ppt_x</p:attrName>
                                        </p:attrNameLst>
                                      </p:cBhvr>
                                      <p:tavLst>
                                        <p:tav tm="0">
                                          <p:val>
                                            <p:strVal val="#ppt_x"/>
                                          </p:val>
                                        </p:tav>
                                        <p:tav tm="100000">
                                          <p:val>
                                            <p:strVal val="#ppt_x"/>
                                          </p:val>
                                        </p:tav>
                                      </p:tavLst>
                                    </p:anim>
                                    <p:anim calcmode="lin" valueType="num">
                                      <p:cBhvr additive="base">
                                        <p:cTn id="29"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Рисунок 9" descr="G:\день науки\1967.jpg"/>
          <p:cNvPicPr>
            <a:picLocks noChangeAspect="1" noChangeArrowheads="1"/>
          </p:cNvPicPr>
          <p:nvPr/>
        </p:nvPicPr>
        <p:blipFill>
          <a:blip r:embed="rId2"/>
          <a:srcRect/>
          <a:stretch>
            <a:fillRect/>
          </a:stretch>
        </p:blipFill>
        <p:spPr bwMode="auto">
          <a:xfrm>
            <a:off x="381000" y="1752600"/>
            <a:ext cx="2733675" cy="2819400"/>
          </a:xfrm>
          <a:prstGeom prst="rect">
            <a:avLst/>
          </a:prstGeom>
          <a:noFill/>
          <a:ln w="9525">
            <a:noFill/>
            <a:miter lim="800000"/>
            <a:headEnd/>
            <a:tailEnd/>
          </a:ln>
        </p:spPr>
      </p:pic>
      <p:sp>
        <p:nvSpPr>
          <p:cNvPr id="5" name="Прямоугольник 4"/>
          <p:cNvSpPr>
            <a:spLocks noChangeArrowheads="1"/>
          </p:cNvSpPr>
          <p:nvPr/>
        </p:nvSpPr>
        <p:spPr bwMode="auto">
          <a:xfrm>
            <a:off x="3429000" y="2514600"/>
            <a:ext cx="5257800" cy="2800350"/>
          </a:xfrm>
          <a:prstGeom prst="rect">
            <a:avLst/>
          </a:prstGeom>
          <a:noFill/>
          <a:ln w="9525">
            <a:noFill/>
            <a:miter lim="800000"/>
            <a:headEnd/>
            <a:tailEnd/>
          </a:ln>
        </p:spPr>
        <p:txBody>
          <a:bodyPr>
            <a:spAutoFit/>
          </a:bodyPr>
          <a:lstStyle/>
          <a:p>
            <a:pPr algn="just"/>
            <a:r>
              <a:rPr lang="ru-RU" sz="1600" b="1"/>
              <a:t>Андрей Дмитриевич Сахаров. Успех учёному приносит его величайшее произведение – водородная бомба, после чего он становится почётным членом Академии наук СССР. Среди его работ - труды по магнитной гидродинамике, физике плазмы, управляемому термоядерному синтезу, элементарным частицам, астрофизике, гравитации. В 1975 году написал книгу «О стране и мире». В том же году Сахарову была присуждена Нобелевская премия мира.</a:t>
            </a:r>
          </a:p>
          <a:p>
            <a:pPr algn="just"/>
            <a:r>
              <a:rPr lang="ru-RU" sz="1600" b="1"/>
              <a:t> </a:t>
            </a:r>
          </a:p>
        </p:txBody>
      </p:sp>
      <p:sp>
        <p:nvSpPr>
          <p:cNvPr id="4" name="Прямоугольник 3"/>
          <p:cNvSpPr/>
          <p:nvPr/>
        </p:nvSpPr>
        <p:spPr>
          <a:xfrm>
            <a:off x="914400" y="5257800"/>
            <a:ext cx="2090738" cy="646113"/>
          </a:xfrm>
          <a:prstGeom prst="rect">
            <a:avLst/>
          </a:prstGeom>
          <a:solidFill>
            <a:schemeClr val="accent1">
              <a:lumMod val="60000"/>
              <a:lumOff val="40000"/>
            </a:schemeClr>
          </a:solidFill>
        </p:spPr>
        <p:txBody>
          <a:bodyPr>
            <a:spAutoFit/>
          </a:bodyPr>
          <a:lstStyle/>
          <a:p>
            <a:pPr algn="ctr">
              <a:defRPr/>
            </a:pPr>
            <a:r>
              <a:rPr lang="ru-RU" b="1" dirty="0">
                <a:latin typeface="Times New Roman" pitchFamily="18" charset="0"/>
                <a:cs typeface="Times New Roman" pitchFamily="18" charset="0"/>
              </a:rPr>
              <a:t>1921-1988</a:t>
            </a:r>
          </a:p>
          <a:p>
            <a:pPr algn="ctr">
              <a:defRPr/>
            </a:pPr>
            <a:r>
              <a:rPr lang="ru-RU" b="1" dirty="0">
                <a:latin typeface="Times New Roman" pitchFamily="18" charset="0"/>
                <a:cs typeface="Times New Roman" pitchFamily="18" charset="0"/>
              </a:rPr>
              <a:t>годы жизни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blinds(horizontal)">
                                      <p:cBhvr>
                                        <p:cTn id="7" dur="1000"/>
                                        <p:tgtEl>
                                          <p:spTgt spid="62466"/>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2057400" y="304800"/>
            <a:ext cx="5475288" cy="708025"/>
          </a:xfrm>
          <a:prstGeom prst="rect">
            <a:avLst/>
          </a:prstGeom>
          <a:noFill/>
          <a:ln w="9525">
            <a:noFill/>
            <a:miter lim="800000"/>
            <a:headEnd/>
            <a:tailEnd/>
          </a:ln>
        </p:spPr>
        <p:txBody>
          <a:bodyPr wrap="none">
            <a:spAutoFit/>
          </a:bodyPr>
          <a:lstStyle/>
          <a:p>
            <a:pPr algn="ctr"/>
            <a:r>
              <a:rPr lang="ru-RU" sz="4000" b="1">
                <a:latin typeface="Times New Roman" pitchFamily="18" charset="0"/>
                <a:cs typeface="Times New Roman" pitchFamily="18" charset="0"/>
              </a:rPr>
              <a:t>Нобелевские лауреаты</a:t>
            </a:r>
          </a:p>
        </p:txBody>
      </p:sp>
      <p:sp>
        <p:nvSpPr>
          <p:cNvPr id="5" name="Прямоугольник 4"/>
          <p:cNvSpPr/>
          <p:nvPr/>
        </p:nvSpPr>
        <p:spPr>
          <a:xfrm>
            <a:off x="381000" y="1371600"/>
            <a:ext cx="8534400" cy="5078413"/>
          </a:xfrm>
          <a:prstGeom prst="rect">
            <a:avLst/>
          </a:prstGeom>
          <a:solidFill>
            <a:schemeClr val="accent2">
              <a:lumMod val="50000"/>
            </a:schemeClr>
          </a:solidFill>
        </p:spPr>
        <p:txBody>
          <a:bodyPr>
            <a:spAutoFit/>
          </a:bodyPr>
          <a:lstStyle/>
          <a:p>
            <a:pPr>
              <a:defRPr/>
            </a:pPr>
            <a:r>
              <a:rPr lang="ru-RU" b="1" dirty="0">
                <a:solidFill>
                  <a:schemeClr val="bg1"/>
                </a:solidFill>
                <a:latin typeface="Times New Roman" pitchFamily="18" charset="0"/>
                <a:cs typeface="Times New Roman" pitchFamily="18" charset="0"/>
                <a:hlinkClick r:id="rId2" tooltip="Павлов, Иван Петрович"/>
              </a:rPr>
              <a:t>Павлов И. П</a:t>
            </a:r>
            <a:r>
              <a:rPr lang="ru-RU" b="1" u="sng" dirty="0">
                <a:solidFill>
                  <a:schemeClr val="bg1"/>
                </a:solidFill>
                <a:latin typeface="Times New Roman" pitchFamily="18" charset="0"/>
                <a:cs typeface="Times New Roman" pitchFamily="18" charset="0"/>
                <a:hlinkClick r:id="rId2" tooltip="Павлов, Иван Петрович"/>
              </a:rPr>
              <a:t>.</a:t>
            </a:r>
            <a:r>
              <a:rPr lang="ru-RU" b="1" dirty="0">
                <a:solidFill>
                  <a:schemeClr val="bg1"/>
                </a:solidFill>
                <a:latin typeface="Times New Roman" pitchFamily="18" charset="0"/>
                <a:cs typeface="Times New Roman" pitchFamily="18" charset="0"/>
              </a:rPr>
              <a:t>             медицина, 1904, первый российский нобелевский лауреат </a:t>
            </a:r>
          </a:p>
          <a:p>
            <a:pPr>
              <a:defRPr/>
            </a:pPr>
            <a:r>
              <a:rPr lang="ru-RU" b="1" u="sng" dirty="0">
                <a:solidFill>
                  <a:schemeClr val="accent4">
                    <a:lumMod val="40000"/>
                    <a:lumOff val="60000"/>
                  </a:schemeClr>
                </a:solidFill>
                <a:latin typeface="Times New Roman" pitchFamily="18" charset="0"/>
                <a:cs typeface="Times New Roman" pitchFamily="18" charset="0"/>
              </a:rPr>
              <a:t>Семёнов Н. Н .</a:t>
            </a:r>
            <a:r>
              <a:rPr lang="ru-RU" b="1" dirty="0">
                <a:solidFill>
                  <a:schemeClr val="bg1"/>
                </a:solidFill>
                <a:latin typeface="Times New Roman" pitchFamily="18" charset="0"/>
                <a:cs typeface="Times New Roman" pitchFamily="18" charset="0"/>
              </a:rPr>
              <a:t>          химия, 1956 </a:t>
            </a:r>
          </a:p>
          <a:p>
            <a:pPr>
              <a:defRPr/>
            </a:pPr>
            <a:r>
              <a:rPr lang="ru-RU" b="1" u="sng" dirty="0">
                <a:solidFill>
                  <a:schemeClr val="bg1"/>
                </a:solidFill>
                <a:latin typeface="Times New Roman" pitchFamily="18" charset="0"/>
                <a:cs typeface="Times New Roman" pitchFamily="18" charset="0"/>
                <a:hlinkClick r:id="rId3" tooltip="Тамм, Игорь Евгеньевич"/>
              </a:rPr>
              <a:t>Тамм И. Е.</a:t>
            </a:r>
            <a:r>
              <a:rPr lang="ru-RU" b="1" dirty="0">
                <a:solidFill>
                  <a:schemeClr val="bg1"/>
                </a:solidFill>
                <a:latin typeface="Times New Roman" pitchFamily="18" charset="0"/>
                <a:cs typeface="Times New Roman" pitchFamily="18" charset="0"/>
              </a:rPr>
              <a:t>                 физика, 1958 </a:t>
            </a:r>
          </a:p>
          <a:p>
            <a:pPr>
              <a:defRPr/>
            </a:pPr>
            <a:r>
              <a:rPr lang="ru-RU" b="1" u="sng" dirty="0">
                <a:solidFill>
                  <a:schemeClr val="bg1"/>
                </a:solidFill>
                <a:latin typeface="Times New Roman" pitchFamily="18" charset="0"/>
                <a:cs typeface="Times New Roman" pitchFamily="18" charset="0"/>
                <a:hlinkClick r:id="rId4" tooltip="Франк, Илья Михайлович"/>
              </a:rPr>
              <a:t>Франк И. М.</a:t>
            </a:r>
            <a:r>
              <a:rPr lang="ru-RU" b="1" dirty="0">
                <a:solidFill>
                  <a:schemeClr val="bg1"/>
                </a:solidFill>
                <a:latin typeface="Times New Roman" pitchFamily="18" charset="0"/>
                <a:cs typeface="Times New Roman" pitchFamily="18" charset="0"/>
              </a:rPr>
              <a:t>             физика, 1958 </a:t>
            </a:r>
          </a:p>
          <a:p>
            <a:pPr>
              <a:defRPr/>
            </a:pPr>
            <a:r>
              <a:rPr lang="ru-RU" b="1" u="sng" dirty="0">
                <a:solidFill>
                  <a:schemeClr val="bg1"/>
                </a:solidFill>
                <a:latin typeface="Times New Roman" pitchFamily="18" charset="0"/>
                <a:cs typeface="Times New Roman" pitchFamily="18" charset="0"/>
                <a:hlinkClick r:id="rId5" tooltip="Черенков, Павел Алексеевич"/>
              </a:rPr>
              <a:t>Черенков П. А.</a:t>
            </a:r>
            <a:r>
              <a:rPr lang="ru-RU" b="1" dirty="0">
                <a:solidFill>
                  <a:schemeClr val="bg1"/>
                </a:solidFill>
                <a:latin typeface="Times New Roman" pitchFamily="18" charset="0"/>
                <a:cs typeface="Times New Roman" pitchFamily="18" charset="0"/>
              </a:rPr>
              <a:t>         физика, 1958 </a:t>
            </a:r>
          </a:p>
          <a:p>
            <a:pPr>
              <a:defRPr/>
            </a:pPr>
            <a:r>
              <a:rPr lang="ru-RU" b="1" u="sng" dirty="0">
                <a:solidFill>
                  <a:schemeClr val="bg1"/>
                </a:solidFill>
                <a:latin typeface="Times New Roman" pitchFamily="18" charset="0"/>
                <a:cs typeface="Times New Roman" pitchFamily="18" charset="0"/>
                <a:hlinkClick r:id="rId6" tooltip="Лев Давидович Ландау"/>
              </a:rPr>
              <a:t>Ландау Л. Д.</a:t>
            </a:r>
            <a:r>
              <a:rPr lang="ru-RU" b="1" dirty="0">
                <a:solidFill>
                  <a:schemeClr val="bg1"/>
                </a:solidFill>
                <a:latin typeface="Times New Roman" pitchFamily="18" charset="0"/>
                <a:cs typeface="Times New Roman" pitchFamily="18" charset="0"/>
              </a:rPr>
              <a:t>              физика, 1962 </a:t>
            </a:r>
          </a:p>
          <a:p>
            <a:pPr>
              <a:defRPr/>
            </a:pPr>
            <a:r>
              <a:rPr lang="ru-RU" b="1" u="sng" dirty="0">
                <a:solidFill>
                  <a:schemeClr val="bg1"/>
                </a:solidFill>
                <a:latin typeface="Times New Roman" pitchFamily="18" charset="0"/>
                <a:cs typeface="Times New Roman" pitchFamily="18" charset="0"/>
                <a:hlinkClick r:id="rId7" tooltip="Николай Геннадиевич Басов"/>
              </a:rPr>
              <a:t>Басов Н. Г.</a:t>
            </a:r>
            <a:r>
              <a:rPr lang="ru-RU" b="1" dirty="0">
                <a:solidFill>
                  <a:schemeClr val="bg1"/>
                </a:solidFill>
                <a:latin typeface="Times New Roman" pitchFamily="18" charset="0"/>
                <a:cs typeface="Times New Roman" pitchFamily="18" charset="0"/>
              </a:rPr>
              <a:t>                 физика, 1964 </a:t>
            </a:r>
          </a:p>
          <a:p>
            <a:pPr>
              <a:defRPr/>
            </a:pPr>
            <a:r>
              <a:rPr lang="ru-RU" b="1" u="sng" dirty="0">
                <a:solidFill>
                  <a:schemeClr val="bg1"/>
                </a:solidFill>
                <a:latin typeface="Times New Roman" pitchFamily="18" charset="0"/>
                <a:cs typeface="Times New Roman" pitchFamily="18" charset="0"/>
                <a:hlinkClick r:id="rId8" tooltip="Прохоров, Александр Михайлович"/>
              </a:rPr>
              <a:t>Прохоров А. М.</a:t>
            </a:r>
            <a:r>
              <a:rPr lang="ru-RU" b="1" dirty="0">
                <a:solidFill>
                  <a:schemeClr val="bg1"/>
                </a:solidFill>
                <a:latin typeface="Times New Roman" pitchFamily="18" charset="0"/>
                <a:cs typeface="Times New Roman" pitchFamily="18" charset="0"/>
              </a:rPr>
              <a:t>         физика, 1964 </a:t>
            </a:r>
          </a:p>
          <a:p>
            <a:pPr>
              <a:defRPr/>
            </a:pPr>
            <a:r>
              <a:rPr lang="ru-RU" b="1" u="sng" dirty="0">
                <a:solidFill>
                  <a:schemeClr val="bg1"/>
                </a:solidFill>
                <a:latin typeface="Times New Roman" pitchFamily="18" charset="0"/>
                <a:cs typeface="Times New Roman" pitchFamily="18" charset="0"/>
                <a:hlinkClick r:id="rId9" tooltip="Шолохов Михаил Александрович"/>
              </a:rPr>
              <a:t>Шолохов М.А.</a:t>
            </a:r>
            <a:r>
              <a:rPr lang="ru-RU" b="1" dirty="0">
                <a:solidFill>
                  <a:schemeClr val="bg1"/>
                </a:solidFill>
                <a:latin typeface="Times New Roman" pitchFamily="18" charset="0"/>
                <a:cs typeface="Times New Roman" pitchFamily="18" charset="0"/>
              </a:rPr>
              <a:t>           литература, 1965 </a:t>
            </a:r>
          </a:p>
          <a:p>
            <a:pPr>
              <a:defRPr/>
            </a:pPr>
            <a:r>
              <a:rPr lang="ru-RU" b="1" u="sng" dirty="0">
                <a:solidFill>
                  <a:schemeClr val="bg1"/>
                </a:solidFill>
                <a:latin typeface="Times New Roman" pitchFamily="18" charset="0"/>
                <a:cs typeface="Times New Roman" pitchFamily="18" charset="0"/>
                <a:hlinkClick r:id="rId10" tooltip="Солженицын, Александр Исаевич"/>
              </a:rPr>
              <a:t>Солженицын А. И.</a:t>
            </a:r>
            <a:r>
              <a:rPr lang="ru-RU" b="1" dirty="0">
                <a:solidFill>
                  <a:schemeClr val="bg1"/>
                </a:solidFill>
                <a:latin typeface="Times New Roman" pitchFamily="18" charset="0"/>
                <a:cs typeface="Times New Roman" pitchFamily="18" charset="0"/>
              </a:rPr>
              <a:t>   литература, 1970 </a:t>
            </a:r>
          </a:p>
          <a:p>
            <a:pPr>
              <a:defRPr/>
            </a:pPr>
            <a:r>
              <a:rPr lang="ru-RU" b="1" u="sng" dirty="0">
                <a:solidFill>
                  <a:schemeClr val="bg1"/>
                </a:solidFill>
                <a:latin typeface="Times New Roman" pitchFamily="18" charset="0"/>
                <a:cs typeface="Times New Roman" pitchFamily="18" charset="0"/>
                <a:hlinkClick r:id="rId11" tooltip="Канторович, Леонид Витальевич"/>
              </a:rPr>
              <a:t>Канторович Л. В.</a:t>
            </a:r>
            <a:r>
              <a:rPr lang="ru-RU" b="1" dirty="0">
                <a:solidFill>
                  <a:schemeClr val="bg1"/>
                </a:solidFill>
                <a:latin typeface="Times New Roman" pitchFamily="18" charset="0"/>
                <a:cs typeface="Times New Roman" pitchFamily="18" charset="0"/>
              </a:rPr>
              <a:t>      экономика, 1975 </a:t>
            </a:r>
          </a:p>
          <a:p>
            <a:pPr>
              <a:defRPr/>
            </a:pPr>
            <a:r>
              <a:rPr lang="ru-RU" b="1" u="sng" dirty="0">
                <a:solidFill>
                  <a:schemeClr val="bg1"/>
                </a:solidFill>
                <a:latin typeface="Times New Roman" pitchFamily="18" charset="0"/>
                <a:cs typeface="Times New Roman" pitchFamily="18" charset="0"/>
                <a:hlinkClick r:id="rId12" tooltip="Сахаров, Андрей Дмитриевич"/>
              </a:rPr>
              <a:t>Сахаров А. Д.</a:t>
            </a:r>
            <a:r>
              <a:rPr lang="ru-RU" b="1" dirty="0">
                <a:solidFill>
                  <a:schemeClr val="bg1"/>
                </a:solidFill>
                <a:latin typeface="Times New Roman" pitchFamily="18" charset="0"/>
                <a:cs typeface="Times New Roman" pitchFamily="18" charset="0"/>
              </a:rPr>
              <a:t>             мира, 1975 </a:t>
            </a:r>
          </a:p>
          <a:p>
            <a:pPr>
              <a:defRPr/>
            </a:pPr>
            <a:r>
              <a:rPr lang="ru-RU" b="1" u="sng" dirty="0">
                <a:solidFill>
                  <a:schemeClr val="bg1"/>
                </a:solidFill>
                <a:latin typeface="Times New Roman" pitchFamily="18" charset="0"/>
                <a:cs typeface="Times New Roman" pitchFamily="18" charset="0"/>
                <a:hlinkClick r:id="rId13" tooltip="Капица, Пётр Леонидович"/>
              </a:rPr>
              <a:t>Капица П. Л.</a:t>
            </a:r>
            <a:r>
              <a:rPr lang="ru-RU" b="1" dirty="0">
                <a:solidFill>
                  <a:schemeClr val="bg1"/>
                </a:solidFill>
                <a:latin typeface="Times New Roman" pitchFamily="18" charset="0"/>
                <a:cs typeface="Times New Roman" pitchFamily="18" charset="0"/>
              </a:rPr>
              <a:t>             физика, 1978 </a:t>
            </a:r>
          </a:p>
          <a:p>
            <a:pPr>
              <a:defRPr/>
            </a:pPr>
            <a:r>
              <a:rPr lang="ru-RU" b="1" u="sng" dirty="0">
                <a:solidFill>
                  <a:schemeClr val="bg1"/>
                </a:solidFill>
                <a:latin typeface="Times New Roman" pitchFamily="18" charset="0"/>
                <a:cs typeface="Times New Roman" pitchFamily="18" charset="0"/>
                <a:hlinkClick r:id="rId14" tooltip="Алфёров, Жорес Иванович"/>
              </a:rPr>
              <a:t>Алфёров Ж. И.</a:t>
            </a:r>
            <a:r>
              <a:rPr lang="ru-RU" b="1" dirty="0">
                <a:solidFill>
                  <a:schemeClr val="bg1"/>
                </a:solidFill>
                <a:latin typeface="Times New Roman" pitchFamily="18" charset="0"/>
                <a:cs typeface="Times New Roman" pitchFamily="18" charset="0"/>
              </a:rPr>
              <a:t>          физика, 2000 </a:t>
            </a:r>
          </a:p>
          <a:p>
            <a:pPr>
              <a:defRPr/>
            </a:pPr>
            <a:r>
              <a:rPr lang="ru-RU" b="1" u="sng" dirty="0">
                <a:solidFill>
                  <a:schemeClr val="bg1"/>
                </a:solidFill>
                <a:latin typeface="Times New Roman" pitchFamily="18" charset="0"/>
                <a:cs typeface="Times New Roman" pitchFamily="18" charset="0"/>
                <a:hlinkClick r:id="rId15" tooltip="Абрикосов, Алексей Алексеевич"/>
              </a:rPr>
              <a:t>Абрикосов А. А.</a:t>
            </a:r>
            <a:r>
              <a:rPr lang="ru-RU" b="1" dirty="0">
                <a:solidFill>
                  <a:schemeClr val="bg1"/>
                </a:solidFill>
                <a:latin typeface="Times New Roman" pitchFamily="18" charset="0"/>
                <a:cs typeface="Times New Roman" pitchFamily="18" charset="0"/>
              </a:rPr>
              <a:t>        физика, 2003 </a:t>
            </a:r>
          </a:p>
          <a:p>
            <a:pPr>
              <a:defRPr/>
            </a:pPr>
            <a:r>
              <a:rPr lang="ru-RU" b="1" u="sng" dirty="0">
                <a:solidFill>
                  <a:schemeClr val="bg1"/>
                </a:solidFill>
                <a:latin typeface="Times New Roman" pitchFamily="18" charset="0"/>
                <a:cs typeface="Times New Roman" pitchFamily="18" charset="0"/>
                <a:hlinkClick r:id="rId16" tooltip="Гинзбург, Виталий Лазаревич"/>
              </a:rPr>
              <a:t>Гинзбург В. Л.</a:t>
            </a:r>
            <a:r>
              <a:rPr lang="ru-RU" b="1" dirty="0">
                <a:solidFill>
                  <a:schemeClr val="bg1"/>
                </a:solidFill>
                <a:latin typeface="Times New Roman" pitchFamily="18" charset="0"/>
                <a:cs typeface="Times New Roman" pitchFamily="18" charset="0"/>
              </a:rPr>
              <a:t>           физика, 2003 </a:t>
            </a:r>
          </a:p>
          <a:p>
            <a:pPr>
              <a:defRPr/>
            </a:pPr>
            <a:r>
              <a:rPr lang="ru-RU" b="1" dirty="0">
                <a:solidFill>
                  <a:schemeClr val="bg1"/>
                </a:solidFill>
                <a:latin typeface="Times New Roman" pitchFamily="18" charset="0"/>
                <a:cs typeface="Times New Roman" pitchFamily="18" charset="0"/>
              </a:rPr>
              <a:t>Также нобелевскими лауреатами были почётные члены Петербургской АН </a:t>
            </a:r>
            <a:r>
              <a:rPr lang="ru-RU" b="1" u="sng" dirty="0">
                <a:solidFill>
                  <a:schemeClr val="bg1"/>
                </a:solidFill>
                <a:latin typeface="Times New Roman" pitchFamily="18" charset="0"/>
                <a:cs typeface="Times New Roman" pitchFamily="18" charset="0"/>
                <a:hlinkClick r:id="rId17" tooltip="Мечников Илья Ильич"/>
              </a:rPr>
              <a:t>Мечников И. И.</a:t>
            </a:r>
            <a:r>
              <a:rPr lang="ru-RU" b="1" dirty="0">
                <a:solidFill>
                  <a:schemeClr val="bg1"/>
                </a:solidFill>
                <a:latin typeface="Times New Roman" pitchFamily="18" charset="0"/>
                <a:cs typeface="Times New Roman" pitchFamily="18" charset="0"/>
              </a:rPr>
              <a:t>, медицина, 1908 и </a:t>
            </a:r>
            <a:r>
              <a:rPr lang="ru-RU" b="1" u="sng" dirty="0">
                <a:solidFill>
                  <a:schemeClr val="bg1"/>
                </a:solidFill>
                <a:latin typeface="Times New Roman" pitchFamily="18" charset="0"/>
                <a:cs typeface="Times New Roman" pitchFamily="18" charset="0"/>
                <a:hlinkClick r:id="rId18" tooltip="Бунин, Иван Алексеевич"/>
              </a:rPr>
              <a:t>Бунин И. А.</a:t>
            </a:r>
            <a:r>
              <a:rPr lang="ru-RU" b="1" dirty="0">
                <a:solidFill>
                  <a:schemeClr val="bg1"/>
                </a:solidFill>
                <a:latin typeface="Times New Roman" pitchFamily="18" charset="0"/>
                <a:cs typeface="Times New Roman" pitchFamily="18" charset="0"/>
              </a:rPr>
              <a:t>, литература, 1933.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419600" y="1219200"/>
            <a:ext cx="3886200" cy="2416175"/>
          </a:xfrm>
          <a:prstGeom prst="rect">
            <a:avLst/>
          </a:prstGeom>
          <a:noFill/>
          <a:ln w="9525">
            <a:noFill/>
            <a:miter lim="800000"/>
            <a:headEnd/>
            <a:tailEnd/>
          </a:ln>
        </p:spPr>
        <p:txBody>
          <a:bodyPr lIns="380880" bIns="0" anchor="ctr">
            <a:spAutoFit/>
          </a:bodyPr>
          <a:lstStyle/>
          <a:p>
            <a:pPr eaLnBrk="0" hangingPunct="0"/>
            <a:r>
              <a:rPr lang="ru-RU" sz="1400" b="1">
                <a:solidFill>
                  <a:srgbClr val="000000"/>
                </a:solidFill>
                <a:latin typeface="Times New Roman" pitchFamily="18" charset="0"/>
                <a:cs typeface="Times New Roman" pitchFamily="18" charset="0"/>
              </a:rPr>
              <a:t>Науки юношей питают,</a:t>
            </a:r>
          </a:p>
          <a:p>
            <a:pPr eaLnBrk="0" hangingPunct="0"/>
            <a:r>
              <a:rPr lang="ru-RU" sz="1400" b="1">
                <a:solidFill>
                  <a:srgbClr val="000000"/>
                </a:solidFill>
                <a:latin typeface="Times New Roman" pitchFamily="18" charset="0"/>
                <a:cs typeface="Times New Roman" pitchFamily="18" charset="0"/>
              </a:rPr>
              <a:t>Отраду старым подают,</a:t>
            </a:r>
          </a:p>
          <a:p>
            <a:pPr eaLnBrk="0" hangingPunct="0"/>
            <a:r>
              <a:rPr lang="ru-RU" sz="1400" b="1">
                <a:solidFill>
                  <a:srgbClr val="000000"/>
                </a:solidFill>
                <a:latin typeface="Times New Roman" pitchFamily="18" charset="0"/>
                <a:cs typeface="Times New Roman" pitchFamily="18" charset="0"/>
              </a:rPr>
              <a:t>В счастливой жизни украшают,</a:t>
            </a:r>
          </a:p>
          <a:p>
            <a:pPr eaLnBrk="0" hangingPunct="0"/>
            <a:r>
              <a:rPr lang="ru-RU" sz="1400" b="1">
                <a:solidFill>
                  <a:srgbClr val="000000"/>
                </a:solidFill>
                <a:latin typeface="Times New Roman" pitchFamily="18" charset="0"/>
                <a:cs typeface="Times New Roman" pitchFamily="18" charset="0"/>
              </a:rPr>
              <a:t>В несчастный случай берегут;</a:t>
            </a:r>
          </a:p>
          <a:p>
            <a:pPr eaLnBrk="0" hangingPunct="0"/>
            <a:r>
              <a:rPr lang="ru-RU" sz="1400" b="1">
                <a:solidFill>
                  <a:srgbClr val="000000"/>
                </a:solidFill>
                <a:latin typeface="Times New Roman" pitchFamily="18" charset="0"/>
                <a:cs typeface="Times New Roman" pitchFamily="18" charset="0"/>
              </a:rPr>
              <a:t>В домашних трудностях утеха</a:t>
            </a:r>
          </a:p>
          <a:p>
            <a:pPr eaLnBrk="0" hangingPunct="0"/>
            <a:r>
              <a:rPr lang="ru-RU" sz="1400" b="1">
                <a:solidFill>
                  <a:srgbClr val="000000"/>
                </a:solidFill>
                <a:latin typeface="Times New Roman" pitchFamily="18" charset="0"/>
                <a:cs typeface="Times New Roman" pitchFamily="18" charset="0"/>
              </a:rPr>
              <a:t>И в дальних странствах не помеха.</a:t>
            </a:r>
          </a:p>
          <a:p>
            <a:pPr eaLnBrk="0" hangingPunct="0"/>
            <a:r>
              <a:rPr lang="ru-RU" sz="1400" b="1">
                <a:solidFill>
                  <a:srgbClr val="000000"/>
                </a:solidFill>
                <a:latin typeface="Times New Roman" pitchFamily="18" charset="0"/>
                <a:cs typeface="Times New Roman" pitchFamily="18" charset="0"/>
              </a:rPr>
              <a:t>Науки пользуют везде:</a:t>
            </a:r>
          </a:p>
          <a:p>
            <a:pPr eaLnBrk="0" hangingPunct="0"/>
            <a:r>
              <a:rPr lang="ru-RU" sz="1400" b="1">
                <a:solidFill>
                  <a:srgbClr val="000000"/>
                </a:solidFill>
                <a:latin typeface="Times New Roman" pitchFamily="18" charset="0"/>
                <a:cs typeface="Times New Roman" pitchFamily="18" charset="0"/>
              </a:rPr>
              <a:t>Среди народов и в пустыне,</a:t>
            </a:r>
          </a:p>
          <a:p>
            <a:pPr eaLnBrk="0" hangingPunct="0"/>
            <a:r>
              <a:rPr lang="ru-RU" sz="1400" b="1">
                <a:solidFill>
                  <a:srgbClr val="000000"/>
                </a:solidFill>
                <a:latin typeface="Times New Roman" pitchFamily="18" charset="0"/>
                <a:cs typeface="Times New Roman" pitchFamily="18" charset="0"/>
              </a:rPr>
              <a:t>В градском шуму и наедине,</a:t>
            </a:r>
          </a:p>
          <a:p>
            <a:pPr eaLnBrk="0" hangingPunct="0"/>
            <a:r>
              <a:rPr lang="ru-RU" sz="1400" b="1">
                <a:solidFill>
                  <a:srgbClr val="000000"/>
                </a:solidFill>
                <a:latin typeface="Times New Roman" pitchFamily="18" charset="0"/>
                <a:cs typeface="Times New Roman" pitchFamily="18" charset="0"/>
              </a:rPr>
              <a:t>В покое сладки и в труде.</a:t>
            </a:r>
            <a:r>
              <a:rPr lang="ru-RU" sz="1400" b="1">
                <a:latin typeface="Times New Roman" pitchFamily="18" charset="0"/>
                <a:cs typeface="Times New Roman" pitchFamily="18" charset="0"/>
              </a:rPr>
              <a:t> </a:t>
            </a:r>
          </a:p>
          <a:p>
            <a:pPr eaLnBrk="0" hangingPunct="0"/>
            <a:r>
              <a:rPr lang="ru-RU" sz="1400" b="1">
                <a:latin typeface="Times New Roman" pitchFamily="18" charset="0"/>
                <a:cs typeface="Times New Roman" pitchFamily="18" charset="0"/>
              </a:rPr>
              <a:t>                                    Михаил Ломоносов</a:t>
            </a:r>
          </a:p>
        </p:txBody>
      </p:sp>
      <p:pic>
        <p:nvPicPr>
          <p:cNvPr id="66562" name="Picture 2" descr="G:\день науки\6789.bmp"/>
          <p:cNvPicPr>
            <a:picLocks noChangeAspect="1" noChangeArrowheads="1"/>
          </p:cNvPicPr>
          <p:nvPr/>
        </p:nvPicPr>
        <p:blipFill>
          <a:blip r:embed="rId2"/>
          <a:srcRect/>
          <a:stretch>
            <a:fillRect/>
          </a:stretch>
        </p:blipFill>
        <p:spPr bwMode="auto">
          <a:xfrm>
            <a:off x="304800" y="1295400"/>
            <a:ext cx="2857500" cy="3438525"/>
          </a:xfrm>
          <a:prstGeom prst="rect">
            <a:avLst/>
          </a:prstGeom>
          <a:noFill/>
          <a:ln w="9525">
            <a:noFill/>
            <a:miter lim="800000"/>
            <a:headEnd/>
            <a:tailEnd/>
          </a:ln>
        </p:spPr>
      </p:pic>
      <p:sp>
        <p:nvSpPr>
          <p:cNvPr id="6" name="Rectangle 1"/>
          <p:cNvSpPr>
            <a:spLocks noChangeArrowheads="1"/>
          </p:cNvSpPr>
          <p:nvPr/>
        </p:nvSpPr>
        <p:spPr bwMode="auto">
          <a:xfrm>
            <a:off x="3200400" y="3886200"/>
            <a:ext cx="5791200" cy="2308225"/>
          </a:xfrm>
          <a:prstGeom prst="rect">
            <a:avLst/>
          </a:prstGeom>
          <a:noFill/>
          <a:ln w="9525">
            <a:noFill/>
            <a:miter lim="800000"/>
            <a:headEnd/>
            <a:tailEnd/>
          </a:ln>
        </p:spPr>
        <p:txBody>
          <a:bodyPr anchor="ctr">
            <a:spAutoFit/>
          </a:bodyPr>
          <a:lstStyle/>
          <a:p>
            <a:pPr algn="just" eaLnBrk="0" hangingPunct="0"/>
            <a:r>
              <a:rPr lang="ru-RU" sz="1600" b="1">
                <a:solidFill>
                  <a:srgbClr val="393939"/>
                </a:solidFill>
                <a:latin typeface="Times New Roman" pitchFamily="18" charset="0"/>
                <a:cs typeface="Times New Roman" pitchFamily="18" charset="0"/>
              </a:rPr>
              <a:t>Эта книга посвящена русским ученым.</a:t>
            </a:r>
            <a:br>
              <a:rPr lang="ru-RU" sz="1600" b="1">
                <a:solidFill>
                  <a:srgbClr val="393939"/>
                </a:solidFill>
                <a:latin typeface="Times New Roman" pitchFamily="18" charset="0"/>
                <a:cs typeface="Times New Roman" pitchFamily="18" charset="0"/>
              </a:rPr>
            </a:br>
            <a:r>
              <a:rPr lang="ru-RU" sz="1600" b="1">
                <a:solidFill>
                  <a:srgbClr val="393939"/>
                </a:solidFill>
                <a:latin typeface="Times New Roman" pitchFamily="18" charset="0"/>
                <a:cs typeface="Times New Roman" pitchFamily="18" charset="0"/>
              </a:rPr>
              <a:t>И дается  возможность судить о силе русской науки, о ее колоссальных достижениях, о ее постоянном развитии.</a:t>
            </a:r>
            <a:br>
              <a:rPr lang="ru-RU" sz="1600" b="1">
                <a:solidFill>
                  <a:srgbClr val="393939"/>
                </a:solidFill>
                <a:latin typeface="Times New Roman" pitchFamily="18" charset="0"/>
                <a:cs typeface="Times New Roman" pitchFamily="18" charset="0"/>
              </a:rPr>
            </a:br>
            <a:r>
              <a:rPr lang="ru-RU" sz="1600" b="1">
                <a:solidFill>
                  <a:srgbClr val="393939"/>
                </a:solidFill>
                <a:latin typeface="Times New Roman" pitchFamily="18" charset="0"/>
                <a:cs typeface="Times New Roman" pitchFamily="18" charset="0"/>
              </a:rPr>
              <a:t>Особенность данной книги состоит прежде всего в том, что читателю не надо обращаться к различным изданиям: на ее страницах он найдет краткие данные о судьбе и главных работах русских химиков, физиков, математиков, астрономов, биологов, геологов, палеонтологов, физиологов, медиков, ботаников, этнографов, географов.</a:t>
            </a:r>
            <a:endParaRPr lang="ru-RU" sz="1600" b="1">
              <a:latin typeface="Times New Roman" pitchFamily="18" charset="0"/>
              <a:cs typeface="Times New Roman" pitchFamily="18" charset="0"/>
            </a:endParaRPr>
          </a:p>
        </p:txBody>
      </p:sp>
      <p:sp>
        <p:nvSpPr>
          <p:cNvPr id="7" name="Прямоугольник 6"/>
          <p:cNvSpPr/>
          <p:nvPr/>
        </p:nvSpPr>
        <p:spPr>
          <a:xfrm>
            <a:off x="914400" y="228600"/>
            <a:ext cx="7848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b="1" dirty="0">
                <a:latin typeface="Times New Roman" pitchFamily="18" charset="0"/>
                <a:cs typeface="Times New Roman" pitchFamily="18" charset="0"/>
              </a:rPr>
              <a:t>Энциклопедия «Самые знаменитые ученые России»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 presetClass="entr" presetSubtype="16" fill="hold" nodeType="afterEffect">
                                  <p:stCondLst>
                                    <p:cond delay="0"/>
                                  </p:stCondLst>
                                  <p:childTnLst>
                                    <p:set>
                                      <p:cBhvr>
                                        <p:cTn id="11" dur="1" fill="hold">
                                          <p:stCondLst>
                                            <p:cond delay="0"/>
                                          </p:stCondLst>
                                        </p:cTn>
                                        <p:tgtEl>
                                          <p:spTgt spid="66562"/>
                                        </p:tgtEl>
                                        <p:attrNameLst>
                                          <p:attrName>style.visibility</p:attrName>
                                        </p:attrNameLst>
                                      </p:cBhvr>
                                      <p:to>
                                        <p:strVal val="visible"/>
                                      </p:to>
                                    </p:set>
                                    <p:animEffect transition="in" filter="box(in)">
                                      <p:cBhvr>
                                        <p:cTn id="12" dur="1000"/>
                                        <p:tgtEl>
                                          <p:spTgt spid="66562"/>
                                        </p:tgtEl>
                                      </p:cBhvr>
                                    </p:animEffect>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66561"/>
                                        </p:tgtEl>
                                        <p:attrNameLst>
                                          <p:attrName>style.visibility</p:attrName>
                                        </p:attrNameLst>
                                      </p:cBhvr>
                                      <p:to>
                                        <p:strVal val="visible"/>
                                      </p:to>
                                    </p:set>
                                    <p:animEffect transition="in" filter="dissolve">
                                      <p:cBhvr>
                                        <p:cTn id="16" dur="1000"/>
                                        <p:tgtEl>
                                          <p:spTgt spid="66561"/>
                                        </p:tgtEl>
                                      </p:cBhvr>
                                    </p:animEffect>
                                  </p:childTnLst>
                                </p:cTn>
                              </p:par>
                            </p:childTnLst>
                          </p:cTn>
                        </p:par>
                        <p:par>
                          <p:cTn id="17" fill="hold">
                            <p:stCondLst>
                              <p:cond delay="3000"/>
                            </p:stCondLst>
                            <p:childTnLst>
                              <p:par>
                                <p:cTn id="18" presetID="8"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G:\день науки\456789.bmp"/>
          <p:cNvPicPr>
            <a:picLocks noChangeAspect="1" noChangeArrowheads="1"/>
          </p:cNvPicPr>
          <p:nvPr/>
        </p:nvPicPr>
        <p:blipFill>
          <a:blip r:embed="rId2"/>
          <a:srcRect/>
          <a:stretch>
            <a:fillRect/>
          </a:stretch>
        </p:blipFill>
        <p:spPr bwMode="auto">
          <a:xfrm>
            <a:off x="457200" y="1981200"/>
            <a:ext cx="4000500" cy="3000375"/>
          </a:xfrm>
          <a:prstGeom prst="rect">
            <a:avLst/>
          </a:prstGeom>
          <a:noFill/>
          <a:ln w="9525">
            <a:noFill/>
            <a:miter lim="800000"/>
            <a:headEnd/>
            <a:tailEnd/>
          </a:ln>
        </p:spPr>
      </p:pic>
      <p:sp>
        <p:nvSpPr>
          <p:cNvPr id="64516" name="Rectangle 4"/>
          <p:cNvSpPr>
            <a:spLocks noChangeArrowheads="1"/>
          </p:cNvSpPr>
          <p:nvPr/>
        </p:nvSpPr>
        <p:spPr bwMode="auto">
          <a:xfrm>
            <a:off x="4800600" y="2120900"/>
            <a:ext cx="3810000" cy="3046413"/>
          </a:xfrm>
          <a:prstGeom prst="rect">
            <a:avLst/>
          </a:prstGeom>
          <a:noFill/>
          <a:ln w="9525">
            <a:noFill/>
            <a:miter lim="800000"/>
            <a:headEnd/>
            <a:tailEnd/>
          </a:ln>
        </p:spPr>
        <p:txBody>
          <a:bodyPr anchor="ctr">
            <a:spAutoFit/>
          </a:bodyPr>
          <a:lstStyle/>
          <a:p>
            <a:pPr indent="238125" algn="just" eaLnBrk="0" hangingPunct="0"/>
            <a:r>
              <a:rPr lang="ru-RU" sz="1600" b="1">
                <a:solidFill>
                  <a:srgbClr val="000000"/>
                </a:solidFill>
                <a:latin typeface="Times New Roman" pitchFamily="18" charset="0"/>
                <a:cs typeface="Times New Roman" pitchFamily="18" charset="0"/>
              </a:rPr>
              <a:t>Фестиваль науки — это, прежде всего, возможность рассказать о новых исследованиях, получить новые знания. Но это еще и праздник – радостный, яркий, незабываемый. Мы с удовольствием приглашаем разделить с нами праздник Науки всех, кого отличает любознательность, кому небезразлично постижение нового, кто стремится разобраться в сути вещей, кто хотел бы открыть для себя дорогу в мир знаний.</a:t>
            </a:r>
            <a:endParaRPr lang="ru-RU" sz="1600" b="1">
              <a:latin typeface="Times New Roman" pitchFamily="18" charset="0"/>
              <a:cs typeface="Times New Roman" pitchFamily="18" charset="0"/>
            </a:endParaRPr>
          </a:p>
        </p:txBody>
      </p:sp>
      <p:sp>
        <p:nvSpPr>
          <p:cNvPr id="7" name="Прямоугольник 6"/>
          <p:cNvSpPr/>
          <p:nvPr/>
        </p:nvSpPr>
        <p:spPr>
          <a:xfrm>
            <a:off x="2133600" y="4191000"/>
            <a:ext cx="2209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В МОУ СОШ №7</a:t>
            </a:r>
          </a:p>
        </p:txBody>
      </p:sp>
      <p:sp>
        <p:nvSpPr>
          <p:cNvPr id="10" name="Прямоугольник 9"/>
          <p:cNvSpPr>
            <a:spLocks noChangeArrowheads="1"/>
          </p:cNvSpPr>
          <p:nvPr/>
        </p:nvSpPr>
        <p:spPr bwMode="auto">
          <a:xfrm>
            <a:off x="1752600" y="152400"/>
            <a:ext cx="5930900" cy="708025"/>
          </a:xfrm>
          <a:prstGeom prst="rect">
            <a:avLst/>
          </a:prstGeom>
          <a:noFill/>
          <a:ln w="9525">
            <a:noFill/>
            <a:miter lim="800000"/>
            <a:headEnd/>
            <a:tailEnd/>
          </a:ln>
        </p:spPr>
        <p:txBody>
          <a:bodyPr wrap="none">
            <a:spAutoFit/>
          </a:bodyPr>
          <a:lstStyle/>
          <a:p>
            <a:pPr algn="ctr" eaLnBrk="0" hangingPunct="0"/>
            <a:r>
              <a:rPr lang="ru-RU" sz="4000" b="1">
                <a:latin typeface="Times New Roman" pitchFamily="18" charset="0"/>
                <a:cs typeface="Times New Roman" pitchFamily="18" charset="0"/>
              </a:rPr>
              <a:t>“Да здравствует наука!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9" presetClass="entr" presetSubtype="0" fill="hold" nodeType="afterEffect">
                                  <p:stCondLst>
                                    <p:cond delay="0"/>
                                  </p:stCondLst>
                                  <p:childTnLst>
                                    <p:set>
                                      <p:cBhvr>
                                        <p:cTn id="16" dur="1" fill="hold">
                                          <p:stCondLst>
                                            <p:cond delay="0"/>
                                          </p:stCondLst>
                                        </p:cTn>
                                        <p:tgtEl>
                                          <p:spTgt spid="64515"/>
                                        </p:tgtEl>
                                        <p:attrNameLst>
                                          <p:attrName>style.visibility</p:attrName>
                                        </p:attrNameLst>
                                      </p:cBhvr>
                                      <p:to>
                                        <p:strVal val="visible"/>
                                      </p:to>
                                    </p:set>
                                    <p:animEffect transition="in" filter="dissolve">
                                      <p:cBhvr>
                                        <p:cTn id="17" dur="1000"/>
                                        <p:tgtEl>
                                          <p:spTgt spid="64515"/>
                                        </p:tgtEl>
                                      </p:cBhvr>
                                    </p:animEffect>
                                  </p:childTnLst>
                                </p:cTn>
                              </p:par>
                            </p:childTnLst>
                          </p:cTn>
                        </p:par>
                        <p:par>
                          <p:cTn id="18" fill="hold">
                            <p:stCondLst>
                              <p:cond delay="3000"/>
                            </p:stCondLst>
                            <p:childTnLst>
                              <p:par>
                                <p:cTn id="19" presetID="8" presetClass="entr" presetSubtype="16" fill="hold" grpId="0" nodeType="afterEffect">
                                  <p:stCondLst>
                                    <p:cond delay="0"/>
                                  </p:stCondLst>
                                  <p:childTnLst>
                                    <p:set>
                                      <p:cBhvr>
                                        <p:cTn id="20" dur="1" fill="hold">
                                          <p:stCondLst>
                                            <p:cond delay="0"/>
                                          </p:stCondLst>
                                        </p:cTn>
                                        <p:tgtEl>
                                          <p:spTgt spid="64516"/>
                                        </p:tgtEl>
                                        <p:attrNameLst>
                                          <p:attrName>style.visibility</p:attrName>
                                        </p:attrNameLst>
                                      </p:cBhvr>
                                      <p:to>
                                        <p:strVal val="visible"/>
                                      </p:to>
                                    </p:set>
                                    <p:animEffect transition="in" filter="diamond(in)">
                                      <p:cBhvr>
                                        <p:cTn id="21" dur="10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7"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228600" y="1752600"/>
            <a:ext cx="8763000" cy="3540125"/>
          </a:xfrm>
          <a:prstGeom prst="rect">
            <a:avLst/>
          </a:prstGeom>
          <a:solidFill>
            <a:schemeClr val="accent1">
              <a:lumMod val="40000"/>
              <a:lumOff val="60000"/>
            </a:schemeClr>
          </a:solidFill>
          <a:ln w="9525">
            <a:noFill/>
            <a:miter lim="800000"/>
            <a:headEnd/>
            <a:tailEnd/>
          </a:ln>
          <a:effectLst/>
        </p:spPr>
        <p:txBody>
          <a:bodyPr anchor="ctr">
            <a:spAutoFit/>
          </a:bodyPr>
          <a:lstStyle/>
          <a:p>
            <a:pPr algn="just" eaLnBrk="0" hangingPunct="0">
              <a:buFont typeface="Wingdings" pitchFamily="2" charset="2"/>
              <a:buChar char="§"/>
              <a:defRPr/>
            </a:pPr>
            <a:r>
              <a:rPr lang="ru-RU" sz="2000" b="1">
                <a:latin typeface="Times New Roman" pitchFamily="18" charset="0"/>
                <a:cs typeface="Times New Roman" pitchFamily="18" charset="0"/>
              </a:rPr>
              <a:t>    </a:t>
            </a:r>
            <a:r>
              <a:rPr lang="ru-RU" sz="2800" b="1">
                <a:latin typeface="Times New Roman" pitchFamily="18" charset="0"/>
                <a:cs typeface="Times New Roman" pitchFamily="18" charset="0"/>
              </a:rPr>
              <a:t>пытайтесь узнать и понять окружающий  мир;</a:t>
            </a:r>
            <a:endParaRPr lang="ru-RU" sz="2800" b="1"/>
          </a:p>
          <a:p>
            <a:pPr algn="just" eaLnBrk="0" hangingPunct="0">
              <a:buFont typeface="Wingdings" pitchFamily="2" charset="2"/>
              <a:buChar char="§"/>
              <a:defRPr/>
            </a:pPr>
            <a:r>
              <a:rPr lang="ru-RU" sz="2800" b="1">
                <a:latin typeface="Times New Roman" pitchFamily="18" charset="0"/>
                <a:cs typeface="Times New Roman" pitchFamily="18" charset="0"/>
              </a:rPr>
              <a:t>    учитесь черпать силу духа в том светлом и вечном, что создала культура;</a:t>
            </a:r>
            <a:endParaRPr lang="ru-RU" sz="2800" b="1"/>
          </a:p>
          <a:p>
            <a:pPr algn="just" eaLnBrk="0" hangingPunct="0">
              <a:buFont typeface="Wingdings" pitchFamily="2" charset="2"/>
              <a:buChar char="§"/>
              <a:defRPr/>
            </a:pPr>
            <a:r>
              <a:rPr lang="ru-RU" sz="2800" b="1">
                <a:latin typeface="Times New Roman" pitchFamily="18" charset="0"/>
                <a:cs typeface="Times New Roman" pitchFamily="18" charset="0"/>
              </a:rPr>
              <a:t>    своими знаниями, успехами  и достижениями укрепляйте  авторитет своей школы;</a:t>
            </a:r>
            <a:endParaRPr lang="ru-RU" sz="2800" b="1"/>
          </a:p>
          <a:p>
            <a:pPr algn="just" eaLnBrk="0" hangingPunct="0">
              <a:buFont typeface="Wingdings" pitchFamily="2" charset="2"/>
              <a:buChar char="§"/>
              <a:defRPr/>
            </a:pPr>
            <a:r>
              <a:rPr lang="ru-RU" sz="2800" b="1">
                <a:latin typeface="Times New Roman" pitchFamily="18" charset="0"/>
                <a:cs typeface="Times New Roman" pitchFamily="18" charset="0"/>
              </a:rPr>
              <a:t>    овладевайте и усовершенствуйте те знания, которые дают вам учителя;</a:t>
            </a:r>
            <a:endParaRPr lang="ru-RU" sz="2800" b="1"/>
          </a:p>
          <a:p>
            <a:pPr algn="just" eaLnBrk="0" hangingPunct="0">
              <a:buFont typeface="Wingdings" pitchFamily="2" charset="2"/>
              <a:buChar char="§"/>
              <a:defRPr/>
            </a:pPr>
            <a:r>
              <a:rPr lang="ru-RU" sz="2800" b="1">
                <a:latin typeface="Times New Roman" pitchFamily="18" charset="0"/>
                <a:cs typeface="Times New Roman" pitchFamily="18" charset="0"/>
              </a:rPr>
              <a:t>   по больше читайте, интересуйтесь, узнавайте. </a:t>
            </a:r>
            <a:endParaRPr lang="ru-RU" sz="2800" b="1">
              <a:latin typeface="Constantia" pitchFamily="18" charset="0"/>
            </a:endParaRPr>
          </a:p>
        </p:txBody>
      </p:sp>
      <p:sp>
        <p:nvSpPr>
          <p:cNvPr id="74756" name="Rectangle 4"/>
          <p:cNvSpPr>
            <a:spLocks noChangeArrowheads="1"/>
          </p:cNvSpPr>
          <p:nvPr/>
        </p:nvSpPr>
        <p:spPr bwMode="auto">
          <a:xfrm>
            <a:off x="1905000" y="180975"/>
            <a:ext cx="4114800" cy="831850"/>
          </a:xfrm>
          <a:prstGeom prst="rect">
            <a:avLst/>
          </a:prstGeom>
          <a:solidFill>
            <a:schemeClr val="accent1">
              <a:lumMod val="60000"/>
              <a:lumOff val="40000"/>
            </a:schemeClr>
          </a:solidFill>
          <a:ln w="9525">
            <a:noFill/>
            <a:miter lim="800000"/>
            <a:headEnd/>
            <a:tailEnd/>
          </a:ln>
          <a:effectLst/>
        </p:spPr>
        <p:txBody>
          <a:bodyPr anchor="ctr">
            <a:spAutoFit/>
          </a:bodyPr>
          <a:lstStyle/>
          <a:p>
            <a:pPr algn="ctr" eaLnBrk="0" hangingPunct="0">
              <a:defRPr/>
            </a:pPr>
            <a:r>
              <a:rPr lang="ru-RU" sz="1200">
                <a:latin typeface="Times New Roman" pitchFamily="18" charset="0"/>
                <a:cs typeface="Times New Roman" pitchFamily="18" charset="0"/>
              </a:rPr>
              <a:t>  </a:t>
            </a:r>
            <a:r>
              <a:rPr lang="ru-RU" sz="4800" b="1">
                <a:latin typeface="Times New Roman" pitchFamily="18" charset="0"/>
                <a:cs typeface="Times New Roman" pitchFamily="18" charset="0"/>
              </a:rPr>
              <a:t>Напутствие:</a:t>
            </a:r>
            <a:endParaRPr lang="ru-RU" sz="4800" b="1">
              <a:latin typeface="Constant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additive="base">
                                        <p:cTn id="7" dur="1000" fill="hold"/>
                                        <p:tgtEl>
                                          <p:spTgt spid="74756"/>
                                        </p:tgtEl>
                                        <p:attrNameLst>
                                          <p:attrName>ppt_x</p:attrName>
                                        </p:attrNameLst>
                                      </p:cBhvr>
                                      <p:tavLst>
                                        <p:tav tm="0">
                                          <p:val>
                                            <p:strVal val="#ppt_x"/>
                                          </p:val>
                                        </p:tav>
                                        <p:tav tm="100000">
                                          <p:val>
                                            <p:strVal val="#ppt_x"/>
                                          </p:val>
                                        </p:tav>
                                      </p:tavLst>
                                    </p:anim>
                                    <p:anim calcmode="lin" valueType="num">
                                      <p:cBhvr additive="base">
                                        <p:cTn id="8" dur="1000" fill="hold"/>
                                        <p:tgtEl>
                                          <p:spTgt spid="7475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74754"/>
                                        </p:tgtEl>
                                        <p:attrNameLst>
                                          <p:attrName>style.visibility</p:attrName>
                                        </p:attrNameLst>
                                      </p:cBhvr>
                                      <p:to>
                                        <p:strVal val="visible"/>
                                      </p:to>
                                    </p:set>
                                    <p:animEffect transition="in" filter="dissolve">
                                      <p:cBhvr>
                                        <p:cTn id="12" dur="1000"/>
                                        <p:tgtEl>
                                          <p:spTgt spid="74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762000" y="228600"/>
            <a:ext cx="7696200" cy="3970338"/>
          </a:xfrm>
          <a:prstGeom prst="rect">
            <a:avLst/>
          </a:prstGeom>
          <a:solidFill>
            <a:schemeClr val="accent1">
              <a:lumMod val="60000"/>
              <a:lumOff val="40000"/>
            </a:schemeClr>
          </a:solidFill>
          <a:ln w="9525">
            <a:noFill/>
            <a:miter lim="800000"/>
            <a:headEnd/>
            <a:tailEnd/>
          </a:ln>
          <a:effectLst/>
        </p:spPr>
        <p:txBody>
          <a:bodyPr anchor="ctr">
            <a:spAutoFit/>
          </a:bodyPr>
          <a:lstStyle/>
          <a:p>
            <a:pPr eaLnBrk="0" hangingPunct="0">
              <a:defRPr/>
            </a:pPr>
            <a:r>
              <a:rPr lang="ru-RU" sz="2800" b="1">
                <a:latin typeface="Times New Roman" pitchFamily="18" charset="0"/>
                <a:cs typeface="Times New Roman" pitchFamily="18" charset="0"/>
              </a:rPr>
              <a:t>Да здравствуют музы, да здравствует разум!</a:t>
            </a:r>
            <a:endParaRPr lang="ru-RU" sz="2800" b="1"/>
          </a:p>
          <a:p>
            <a:pPr eaLnBrk="0" hangingPunct="0">
              <a:defRPr/>
            </a:pPr>
            <a:r>
              <a:rPr lang="ru-RU" sz="2800" b="1">
                <a:latin typeface="Times New Roman" pitchFamily="18" charset="0"/>
                <a:cs typeface="Times New Roman" pitchFamily="18" charset="0"/>
              </a:rPr>
              <a:t>Ты, солнце святое, гори!</a:t>
            </a:r>
            <a:endParaRPr lang="ru-RU" sz="2800" b="1"/>
          </a:p>
          <a:p>
            <a:pPr eaLnBrk="0" hangingPunct="0">
              <a:defRPr/>
            </a:pPr>
            <a:r>
              <a:rPr lang="ru-RU" sz="2800" b="1">
                <a:latin typeface="Times New Roman" pitchFamily="18" charset="0"/>
                <a:cs typeface="Times New Roman" pitchFamily="18" charset="0"/>
              </a:rPr>
              <a:t>Как эта лампада бледнеет</a:t>
            </a:r>
            <a:endParaRPr lang="ru-RU" sz="2800" b="1"/>
          </a:p>
          <a:p>
            <a:pPr eaLnBrk="0" hangingPunct="0">
              <a:defRPr/>
            </a:pPr>
            <a:r>
              <a:rPr lang="ru-RU" sz="2800" b="1">
                <a:latin typeface="Times New Roman" pitchFamily="18" charset="0"/>
                <a:cs typeface="Times New Roman" pitchFamily="18" charset="0"/>
              </a:rPr>
              <a:t>Пред ясным восходом зари,</a:t>
            </a:r>
            <a:endParaRPr lang="ru-RU" sz="2800" b="1"/>
          </a:p>
          <a:p>
            <a:pPr eaLnBrk="0" hangingPunct="0">
              <a:defRPr/>
            </a:pPr>
            <a:r>
              <a:rPr lang="ru-RU" sz="2800" b="1">
                <a:latin typeface="Times New Roman" pitchFamily="18" charset="0"/>
                <a:cs typeface="Times New Roman" pitchFamily="18" charset="0"/>
              </a:rPr>
              <a:t>Так ложная мудрость мерцает и тлеет</a:t>
            </a:r>
            <a:endParaRPr lang="ru-RU" sz="2800" b="1"/>
          </a:p>
          <a:p>
            <a:pPr eaLnBrk="0" hangingPunct="0">
              <a:defRPr/>
            </a:pPr>
            <a:r>
              <a:rPr lang="ru-RU" sz="2800" b="1">
                <a:latin typeface="Times New Roman" pitchFamily="18" charset="0"/>
                <a:cs typeface="Times New Roman" pitchFamily="18" charset="0"/>
              </a:rPr>
              <a:t>Пред солнцем бессмертным ума.</a:t>
            </a:r>
            <a:endParaRPr lang="ru-RU" sz="2800" b="1"/>
          </a:p>
          <a:p>
            <a:pPr eaLnBrk="0" hangingPunct="0">
              <a:defRPr/>
            </a:pPr>
            <a:r>
              <a:rPr lang="ru-RU" sz="2800" b="1">
                <a:latin typeface="Times New Roman" pitchFamily="18" charset="0"/>
                <a:cs typeface="Times New Roman" pitchFamily="18" charset="0"/>
              </a:rPr>
              <a:t>Да здравствует солнце, да скроется тьма!</a:t>
            </a:r>
            <a:endParaRPr lang="ru-RU" sz="2800" b="1"/>
          </a:p>
          <a:p>
            <a:pPr eaLnBrk="0" hangingPunct="0">
              <a:defRPr/>
            </a:pPr>
            <a:r>
              <a:rPr lang="ru-RU" sz="2800" b="1">
                <a:latin typeface="Times New Roman" pitchFamily="18" charset="0"/>
                <a:cs typeface="Times New Roman" pitchFamily="18" charset="0"/>
              </a:rPr>
              <a:t>Вперед все в науку! </a:t>
            </a:r>
            <a:endParaRPr lang="ru-RU" sz="2800" b="1"/>
          </a:p>
          <a:p>
            <a:pPr eaLnBrk="0" hangingPunct="0">
              <a:defRPr/>
            </a:pPr>
            <a:r>
              <a:rPr lang="ru-RU" sz="2800" b="1">
                <a:latin typeface="Times New Roman" pitchFamily="18" charset="0"/>
                <a:cs typeface="Times New Roman" pitchFamily="18" charset="0"/>
              </a:rPr>
              <a:t>Свершите  большие дела!</a:t>
            </a:r>
            <a:endParaRPr lang="ru-RU" sz="2800" b="1">
              <a:latin typeface="Constantia" pitchFamily="18" charset="0"/>
            </a:endParaRPr>
          </a:p>
        </p:txBody>
      </p:sp>
      <p:sp>
        <p:nvSpPr>
          <p:cNvPr id="5" name="Прямоугольник 4"/>
          <p:cNvSpPr/>
          <p:nvPr/>
        </p:nvSpPr>
        <p:spPr>
          <a:xfrm>
            <a:off x="914400" y="4648200"/>
            <a:ext cx="72390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400" b="1" dirty="0">
                <a:latin typeface="Times New Roman" pitchFamily="18" charset="0"/>
                <a:cs typeface="Times New Roman" pitchFamily="18" charset="0"/>
              </a:rPr>
              <a:t>Спасибо за внимание!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5777"/>
                                        </p:tgtEl>
                                        <p:attrNameLst>
                                          <p:attrName>style.visibility</p:attrName>
                                        </p:attrNameLst>
                                      </p:cBhvr>
                                      <p:to>
                                        <p:strVal val="visible"/>
                                      </p:to>
                                    </p:set>
                                    <p:animEffect transition="in" filter="diamond(in)">
                                      <p:cBhvr>
                                        <p:cTn id="7" dur="1000"/>
                                        <p:tgtEl>
                                          <p:spTgt spid="7577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026" name="Picture 2" descr="C:\Users\User\Desktop\img_user_file_5ed7ab0f28ecf_1.jpg"/>
          <p:cNvPicPr>
            <a:picLocks noChangeAspect="1" noChangeArrowheads="1"/>
          </p:cNvPicPr>
          <p:nvPr/>
        </p:nvPicPr>
        <p:blipFill>
          <a:blip r:embed="rId2"/>
          <a:srcRect/>
          <a:stretch>
            <a:fillRect/>
          </a:stretch>
        </p:blipFill>
        <p:spPr bwMode="auto">
          <a:xfrm>
            <a:off x="0" y="0"/>
            <a:ext cx="92964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2050" name="Picture 2" descr="C:\Users\User\Desktop\img_user_file_5ed7ab0f28ecf_3.jpg"/>
          <p:cNvPicPr>
            <a:picLocks noChangeAspect="1" noChangeArrowheads="1"/>
          </p:cNvPicPr>
          <p:nvPr/>
        </p:nvPicPr>
        <p:blipFill>
          <a:blip r:embed="rId2"/>
          <a:srcRect/>
          <a:stretch>
            <a:fillRect/>
          </a:stretch>
        </p:blipFill>
        <p:spPr bwMode="auto">
          <a:xfrm>
            <a:off x="-152400" y="-152400"/>
            <a:ext cx="9296400" cy="7010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Заголовок 2"/>
          <p:cNvPicPr>
            <a:picLocks noGrp="1" noChangeArrowheads="1"/>
          </p:cNvPicPr>
          <p:nvPr>
            <p:ph type="ctrTitle"/>
          </p:nvPr>
        </p:nvPicPr>
        <p:blipFill>
          <a:blip r:embed="rId2"/>
          <a:srcRect/>
          <a:stretch>
            <a:fillRect/>
          </a:stretch>
        </p:blipFill>
        <p:spPr bwMode="auto">
          <a:xfrm>
            <a:off x="450850" y="377825"/>
            <a:ext cx="8321675" cy="4443413"/>
          </a:xfrm>
        </p:spPr>
      </p:pic>
      <p:sp>
        <p:nvSpPr>
          <p:cNvPr id="8" name="Прямоугольник 7"/>
          <p:cNvSpPr/>
          <p:nvPr/>
        </p:nvSpPr>
        <p:spPr>
          <a:xfrm>
            <a:off x="1066800" y="533400"/>
            <a:ext cx="6934200" cy="1846263"/>
          </a:xfrm>
          <a:prstGeom prst="rect">
            <a:avLst/>
          </a:prstGeom>
        </p:spPr>
        <p:txBody>
          <a:bodyPr>
            <a:spAutoFit/>
          </a:bodyPr>
          <a:lstStyle/>
          <a:p>
            <a:pPr>
              <a:defRPr/>
            </a:pPr>
            <a:r>
              <a:rPr lang="ru-RU" sz="2400" b="1" i="1" dirty="0">
                <a:solidFill>
                  <a:schemeClr val="accent6">
                    <a:lumMod val="10000"/>
                  </a:schemeClr>
                </a:solidFill>
                <a:latin typeface="Times New Roman" pitchFamily="18" charset="0"/>
                <a:cs typeface="Times New Roman" pitchFamily="18" charset="0"/>
              </a:rPr>
              <a:t>“И ВСЕ О ЧЕМ МЕЧТАЛОСЬ, УЖЕ СБЫЛОСЬ, </a:t>
            </a:r>
            <a:br>
              <a:rPr lang="ru-RU" sz="2400" b="1" i="1" dirty="0">
                <a:solidFill>
                  <a:schemeClr val="accent6">
                    <a:lumMod val="10000"/>
                  </a:schemeClr>
                </a:solidFill>
                <a:latin typeface="Times New Roman" pitchFamily="18" charset="0"/>
                <a:cs typeface="Times New Roman" pitchFamily="18" charset="0"/>
              </a:rPr>
            </a:br>
            <a:r>
              <a:rPr lang="ru-RU" sz="2400" b="1" i="1" dirty="0">
                <a:solidFill>
                  <a:schemeClr val="accent6">
                    <a:lumMod val="10000"/>
                  </a:schemeClr>
                </a:solidFill>
                <a:latin typeface="Times New Roman" pitchFamily="18" charset="0"/>
                <a:cs typeface="Times New Roman" pitchFamily="18" charset="0"/>
              </a:rPr>
              <a:t>И ЧТО НЕ УДАВАЛОСЬ, ТО УДАЛОСЬ”.  </a:t>
            </a:r>
          </a:p>
          <a:p>
            <a:pPr algn="r">
              <a:defRPr/>
            </a:pPr>
            <a:r>
              <a:rPr lang="ru-RU" sz="2400" b="1" i="1" dirty="0">
                <a:solidFill>
                  <a:schemeClr val="accent6">
                    <a:lumMod val="10000"/>
                  </a:schemeClr>
                </a:solidFill>
                <a:latin typeface="Times New Roman" pitchFamily="18" charset="0"/>
                <a:cs typeface="Times New Roman" pitchFamily="18" charset="0"/>
              </a:rPr>
              <a:t>                                                                                             Леонид Мартынов</a:t>
            </a:r>
            <a:r>
              <a:rPr lang="ru-RU" b="1" dirty="0">
                <a:solidFill>
                  <a:schemeClr val="accent6">
                    <a:lumMod val="10000"/>
                  </a:schemeClr>
                </a:solidFill>
                <a:latin typeface="Times New Roman" pitchFamily="18" charset="0"/>
                <a:cs typeface="Times New Roman" pitchFamily="18" charset="0"/>
              </a:rPr>
              <a:t/>
            </a:r>
            <a:br>
              <a:rPr lang="ru-RU" b="1" dirty="0">
                <a:solidFill>
                  <a:schemeClr val="accent6">
                    <a:lumMod val="10000"/>
                  </a:schemeClr>
                </a:solidFill>
                <a:latin typeface="Times New Roman" pitchFamily="18" charset="0"/>
                <a:cs typeface="Times New Roman" pitchFamily="18" charset="0"/>
              </a:rPr>
            </a:br>
            <a:endParaRPr lang="ru-RU" dirty="0"/>
          </a:p>
        </p:txBody>
      </p:sp>
      <p:pic>
        <p:nvPicPr>
          <p:cNvPr id="7174" name="Picture 6" descr="Стелла «Слава советской науке» в городе Лыткарино Московской области, где расположен испытательный центр Центрального института авиационного моторостроения. Фото с сайта www.lytkarino.org"/>
          <p:cNvPicPr>
            <a:picLocks noChangeAspect="1" noChangeArrowheads="1"/>
          </p:cNvPicPr>
          <p:nvPr/>
        </p:nvPicPr>
        <p:blipFill>
          <a:blip r:embed="rId3"/>
          <a:srcRect/>
          <a:stretch>
            <a:fillRect/>
          </a:stretch>
        </p:blipFill>
        <p:spPr bwMode="auto">
          <a:xfrm>
            <a:off x="762000" y="2057400"/>
            <a:ext cx="3581400" cy="3810000"/>
          </a:xfrm>
          <a:prstGeom prst="rect">
            <a:avLst/>
          </a:prstGeom>
          <a:noFill/>
          <a:ln w="9525">
            <a:noFill/>
            <a:miter lim="800000"/>
            <a:headEnd/>
            <a:tailEnd/>
          </a:ln>
        </p:spPr>
      </p:pic>
      <p:sp>
        <p:nvSpPr>
          <p:cNvPr id="10" name="Прямоугольник 9"/>
          <p:cNvSpPr/>
          <p:nvPr/>
        </p:nvSpPr>
        <p:spPr>
          <a:xfrm>
            <a:off x="2209800" y="5181600"/>
            <a:ext cx="6705600" cy="1295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3600" b="1" dirty="0">
                <a:solidFill>
                  <a:srgbClr val="514F4F"/>
                </a:solidFill>
                <a:latin typeface="Times New Roman" pitchFamily="18" charset="0"/>
                <a:cs typeface="Times New Roman" pitchFamily="18" charset="0"/>
              </a:rPr>
              <a:t>8 февраля - день Российской науки</a:t>
            </a:r>
            <a:endParaRPr lang="ru-RU" sz="3600" b="1" dirty="0">
              <a:solidFill>
                <a:schemeClr val="tx1"/>
              </a:solidFill>
              <a:latin typeface="Times New Roman" pitchFamily="18" charset="0"/>
              <a:cs typeface="Times New Roman" pitchFamily="18" charset="0"/>
            </a:endParaRPr>
          </a:p>
          <a:p>
            <a:pPr algn="ctr">
              <a:defRPr/>
            </a:pPr>
            <a:endParaRPr lang="ru-RU" dirty="0"/>
          </a:p>
        </p:txBody>
      </p:sp>
      <p:sp>
        <p:nvSpPr>
          <p:cNvPr id="11" name="Прямоугольник 10"/>
          <p:cNvSpPr/>
          <p:nvPr/>
        </p:nvSpPr>
        <p:spPr>
          <a:xfrm>
            <a:off x="1828800" y="4724400"/>
            <a:ext cx="1676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solidFill>
                  <a:schemeClr val="accent4">
                    <a:lumMod val="40000"/>
                    <a:lumOff val="60000"/>
                  </a:schemeClr>
                </a:solidFill>
              </a:rPr>
              <a:t>российской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174"/>
                                        </p:tgtEl>
                                        <p:attrNameLst>
                                          <p:attrName>style.visibility</p:attrName>
                                        </p:attrNameLst>
                                      </p:cBhvr>
                                      <p:to>
                                        <p:strVal val="visible"/>
                                      </p:to>
                                    </p:set>
                                    <p:anim calcmode="lin" valueType="num">
                                      <p:cBhvr additive="base">
                                        <p:cTn id="12" dur="500" fill="hold"/>
                                        <p:tgtEl>
                                          <p:spTgt spid="7174"/>
                                        </p:tgtEl>
                                        <p:attrNameLst>
                                          <p:attrName>ppt_x</p:attrName>
                                        </p:attrNameLst>
                                      </p:cBhvr>
                                      <p:tavLst>
                                        <p:tav tm="0">
                                          <p:val>
                                            <p:strVal val="#ppt_x"/>
                                          </p:val>
                                        </p:tav>
                                        <p:tav tm="100000">
                                          <p:val>
                                            <p:strVal val="#ppt_x"/>
                                          </p:val>
                                        </p:tav>
                                      </p:tavLst>
                                    </p:anim>
                                    <p:anim calcmode="lin" valueType="num">
                                      <p:cBhvr additive="base">
                                        <p:cTn id="13" dur="500" fill="hold"/>
                                        <p:tgtEl>
                                          <p:spTgt spid="717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User\Desktop\img_user_file_5ed7ab0f28ecf_4.jpg"/>
          <p:cNvPicPr>
            <a:picLocks noChangeAspect="1" noChangeArrowheads="1"/>
          </p:cNvPicPr>
          <p:nvPr/>
        </p:nvPicPr>
        <p:blipFill>
          <a:blip r:embed="rId2"/>
          <a:srcRect/>
          <a:stretch>
            <a:fillRect/>
          </a:stretch>
        </p:blipFill>
        <p:spPr bwMode="auto">
          <a:xfrm>
            <a:off x="1" y="152400"/>
            <a:ext cx="9144000" cy="6705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C:\Users\User\Desktop\img_user_file_5ed7ab0f28ecf_6.jpg"/>
          <p:cNvPicPr>
            <a:picLocks noChangeAspect="1" noChangeArrowheads="1"/>
          </p:cNvPicPr>
          <p:nvPr/>
        </p:nvPicPr>
        <p:blipFill>
          <a:blip r:embed="rId2"/>
          <a:srcRect/>
          <a:stretch>
            <a:fillRect/>
          </a:stretch>
        </p:blipFill>
        <p:spPr bwMode="auto">
          <a:xfrm>
            <a:off x="-152400" y="0"/>
            <a:ext cx="9296399" cy="685799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C:\Users\User\Desktop\img_user_file_5ed7ab0f28ecf_7.jpg"/>
          <p:cNvPicPr>
            <a:picLocks noChangeAspect="1" noChangeArrowheads="1"/>
          </p:cNvPicPr>
          <p:nvPr/>
        </p:nvPicPr>
        <p:blipFill>
          <a:blip r:embed="rId2"/>
          <a:srcRect/>
          <a:stretch>
            <a:fillRect/>
          </a:stretch>
        </p:blipFill>
        <p:spPr bwMode="auto">
          <a:xfrm>
            <a:off x="-152400" y="0"/>
            <a:ext cx="9524999" cy="6705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6146" name="Picture 2" descr="C:\Users\User\Desktop\img_user_file_5ed7ab0f28ecf_8.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7170" name="Picture 2" descr="C:\Users\User\Desktop\img_user_file_5ed7ab0f28ecf_1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descr="C:\Users\User\Desktop\img_user_file_5ed7ab0f28ecf_13.jpg"/>
          <p:cNvPicPr>
            <a:picLocks noChangeAspect="1" noChangeArrowheads="1"/>
          </p:cNvPicPr>
          <p:nvPr/>
        </p:nvPicPr>
        <p:blipFill>
          <a:blip r:embed="rId2"/>
          <a:srcRect/>
          <a:stretch>
            <a:fillRect/>
          </a:stretch>
        </p:blipFill>
        <p:spPr bwMode="auto">
          <a:xfrm>
            <a:off x="0" y="-152400"/>
            <a:ext cx="9144000" cy="70104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descr="C:\Users\User\Desktop\img_user_file_5ed7ab0f28ecf_1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2290" name="Picture 2" descr="C:\Users\User\Desktop\img_user_file_5ed7ab0f28ecf_19.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3314" name="Picture 2" descr="C:\Users\User\Desktop\img_user_file_5ed7ab0f28ecf_20.jpg"/>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14338" name="Picture 2" descr="C:\Users\User\Desktop\img_user_file_5ed7ab0f28ecf_45.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28600" y="1414463"/>
            <a:ext cx="8610600" cy="1077912"/>
          </a:xfrm>
          <a:prstGeom prst="rect">
            <a:avLst/>
          </a:prstGeom>
          <a:noFill/>
          <a:ln w="9525">
            <a:noFill/>
            <a:miter lim="800000"/>
            <a:headEnd/>
            <a:tailEnd/>
          </a:ln>
        </p:spPr>
        <p:txBody>
          <a:bodyPr anchor="ctr">
            <a:spAutoFit/>
          </a:bodyPr>
          <a:lstStyle/>
          <a:p>
            <a:pPr algn="just" eaLnBrk="0" hangingPunct="0"/>
            <a:r>
              <a:rPr lang="ru-RU" sz="1600" b="1">
                <a:solidFill>
                  <a:srgbClr val="514F4F"/>
                </a:solidFill>
                <a:latin typeface="Times New Roman" pitchFamily="18" charset="0"/>
                <a:cs typeface="Times New Roman" pitchFamily="18" charset="0"/>
              </a:rPr>
              <a:t>8 февраля 1724 года (28 января по старому стилю) Петр I подписал указ об образовании Российской академии наук, которая первоначально называлась Академией наук и художеств. В 1925 году она была переименована в Академию наук СССР, а в 1991 — в Российскую академию наук.</a:t>
            </a:r>
            <a:endParaRPr lang="ru-RU" sz="1600" b="1">
              <a:latin typeface="Times New Roman" pitchFamily="18" charset="0"/>
              <a:cs typeface="Times New Roman" pitchFamily="18" charset="0"/>
            </a:endParaRPr>
          </a:p>
        </p:txBody>
      </p:sp>
      <p:sp>
        <p:nvSpPr>
          <p:cNvPr id="20482" name="Rectangle 2"/>
          <p:cNvSpPr>
            <a:spLocks noChangeArrowheads="1"/>
          </p:cNvSpPr>
          <p:nvPr/>
        </p:nvSpPr>
        <p:spPr bwMode="auto">
          <a:xfrm>
            <a:off x="228600" y="2757488"/>
            <a:ext cx="8610600" cy="830262"/>
          </a:xfrm>
          <a:prstGeom prst="rect">
            <a:avLst/>
          </a:prstGeom>
          <a:noFill/>
          <a:ln w="9525">
            <a:noFill/>
            <a:miter lim="800000"/>
            <a:headEnd/>
            <a:tailEnd/>
          </a:ln>
        </p:spPr>
        <p:txBody>
          <a:bodyPr anchor="ctr">
            <a:spAutoFit/>
          </a:bodyPr>
          <a:lstStyle/>
          <a:p>
            <a:pPr algn="just" eaLnBrk="0" hangingPunct="0"/>
            <a:r>
              <a:rPr lang="ru-RU" sz="1600" b="1">
                <a:solidFill>
                  <a:srgbClr val="514F4F"/>
                </a:solidFill>
                <a:latin typeface="Times New Roman" pitchFamily="18" charset="0"/>
                <a:cs typeface="Times New Roman" pitchFamily="18" charset="0"/>
              </a:rPr>
              <a:t>7 июня 1999 года указом президента РФ, «следуя историческим традициям и в ознаменование 275-летия со дня основания в России Академии наук» был учрежден День российской науки, который ежегодно празднуется 8 февраля.</a:t>
            </a:r>
            <a:endParaRPr lang="ru-RU" sz="1600" b="1">
              <a:latin typeface="Times New Roman" pitchFamily="18" charset="0"/>
              <a:cs typeface="Times New Roman" pitchFamily="18" charset="0"/>
            </a:endParaRPr>
          </a:p>
        </p:txBody>
      </p:sp>
      <p:sp>
        <p:nvSpPr>
          <p:cNvPr id="20483" name="Rectangle 3"/>
          <p:cNvSpPr>
            <a:spLocks noChangeArrowheads="1"/>
          </p:cNvSpPr>
          <p:nvPr/>
        </p:nvSpPr>
        <p:spPr bwMode="auto">
          <a:xfrm>
            <a:off x="1066800" y="381000"/>
            <a:ext cx="7010400" cy="523875"/>
          </a:xfrm>
          <a:prstGeom prst="rect">
            <a:avLst/>
          </a:prstGeom>
          <a:noFill/>
          <a:ln w="9525">
            <a:noFill/>
            <a:miter lim="800000"/>
            <a:headEnd/>
            <a:tailEnd/>
          </a:ln>
        </p:spPr>
        <p:txBody>
          <a:bodyPr anchor="ctr">
            <a:spAutoFit/>
          </a:bodyPr>
          <a:lstStyle/>
          <a:p>
            <a:pPr algn="ctr" eaLnBrk="0" hangingPunct="0"/>
            <a:r>
              <a:rPr lang="ru-RU" sz="2800" b="1">
                <a:solidFill>
                  <a:srgbClr val="514F4F"/>
                </a:solidFill>
                <a:latin typeface="Times New Roman" pitchFamily="18" charset="0"/>
                <a:cs typeface="Times New Roman" pitchFamily="18" charset="0"/>
              </a:rPr>
              <a:t>История возникновения Дня науки</a:t>
            </a:r>
            <a:endParaRPr lang="ru-RU" sz="2800" b="1">
              <a:latin typeface="Times New Roman" pitchFamily="18" charset="0"/>
              <a:cs typeface="Times New Roman" pitchFamily="18" charset="0"/>
            </a:endParaRPr>
          </a:p>
        </p:txBody>
      </p:sp>
      <p:pic>
        <p:nvPicPr>
          <p:cNvPr id="20484" name="Picture 4" descr="54321"/>
          <p:cNvPicPr>
            <a:picLocks noChangeAspect="1" noChangeArrowheads="1"/>
          </p:cNvPicPr>
          <p:nvPr/>
        </p:nvPicPr>
        <p:blipFill>
          <a:blip r:embed="rId2"/>
          <a:srcRect/>
          <a:stretch>
            <a:fillRect/>
          </a:stretch>
        </p:blipFill>
        <p:spPr bwMode="auto">
          <a:xfrm>
            <a:off x="436563" y="3886200"/>
            <a:ext cx="1611312" cy="2133600"/>
          </a:xfrm>
          <a:prstGeom prst="rect">
            <a:avLst/>
          </a:prstGeom>
          <a:noFill/>
          <a:ln w="9525">
            <a:noFill/>
            <a:miter lim="800000"/>
            <a:headEnd/>
            <a:tailEnd/>
          </a:ln>
        </p:spPr>
      </p:pic>
      <p:pic>
        <p:nvPicPr>
          <p:cNvPr id="20485" name="Picture 5" descr="123"/>
          <p:cNvPicPr>
            <a:picLocks noChangeAspect="1" noChangeArrowheads="1"/>
          </p:cNvPicPr>
          <p:nvPr/>
        </p:nvPicPr>
        <p:blipFill>
          <a:blip r:embed="rId3"/>
          <a:srcRect/>
          <a:stretch>
            <a:fillRect/>
          </a:stretch>
        </p:blipFill>
        <p:spPr bwMode="auto">
          <a:xfrm>
            <a:off x="5867400" y="4419600"/>
            <a:ext cx="2895600" cy="1524000"/>
          </a:xfrm>
          <a:prstGeom prst="rect">
            <a:avLst/>
          </a:prstGeom>
          <a:noFill/>
          <a:ln w="9525">
            <a:noFill/>
            <a:miter lim="800000"/>
            <a:headEnd/>
            <a:tailEnd/>
          </a:ln>
        </p:spPr>
      </p:pic>
      <p:pic>
        <p:nvPicPr>
          <p:cNvPr id="20486" name="Picture 6" descr="345"/>
          <p:cNvPicPr>
            <a:picLocks noChangeAspect="1" noChangeArrowheads="1"/>
          </p:cNvPicPr>
          <p:nvPr/>
        </p:nvPicPr>
        <p:blipFill>
          <a:blip r:embed="rId4"/>
          <a:srcRect/>
          <a:stretch>
            <a:fillRect/>
          </a:stretch>
        </p:blipFill>
        <p:spPr bwMode="auto">
          <a:xfrm>
            <a:off x="2438400" y="4419600"/>
            <a:ext cx="2819400" cy="1584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additive="base">
                                        <p:cTn id="7" dur="1000" fill="hold"/>
                                        <p:tgtEl>
                                          <p:spTgt spid="20483"/>
                                        </p:tgtEl>
                                        <p:attrNameLst>
                                          <p:attrName>ppt_x</p:attrName>
                                        </p:attrNameLst>
                                      </p:cBhvr>
                                      <p:tavLst>
                                        <p:tav tm="0">
                                          <p:val>
                                            <p:strVal val="#ppt_x"/>
                                          </p:val>
                                        </p:tav>
                                        <p:tav tm="100000">
                                          <p:val>
                                            <p:strVal val="#ppt_x"/>
                                          </p:val>
                                        </p:tav>
                                      </p:tavLst>
                                    </p:anim>
                                    <p:anim calcmode="lin" valueType="num">
                                      <p:cBhvr additive="base">
                                        <p:cTn id="8" dur="1000" fill="hold"/>
                                        <p:tgtEl>
                                          <p:spTgt spid="2048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 presetClass="entr" presetSubtype="10" fill="hold" grpId="0" nodeType="after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checkerboard(across)">
                                      <p:cBhvr>
                                        <p:cTn id="12" dur="1000"/>
                                        <p:tgtEl>
                                          <p:spTgt spid="20481"/>
                                        </p:tgtEl>
                                      </p:cBhvr>
                                    </p:animEffect>
                                  </p:childTnLst>
                                </p:cTn>
                              </p:par>
                            </p:childTnLst>
                          </p:cTn>
                        </p:par>
                        <p:par>
                          <p:cTn id="13" fill="hold">
                            <p:stCondLst>
                              <p:cond delay="2000"/>
                            </p:stCondLst>
                            <p:childTnLst>
                              <p:par>
                                <p:cTn id="14" presetID="5" presetClass="entr" presetSubtype="10" fill="hold" grpId="0" nodeType="afterEffect">
                                  <p:stCondLst>
                                    <p:cond delay="0"/>
                                  </p:stCondLst>
                                  <p:childTnLst>
                                    <p:set>
                                      <p:cBhvr>
                                        <p:cTn id="15" dur="1" fill="hold">
                                          <p:stCondLst>
                                            <p:cond delay="0"/>
                                          </p:stCondLst>
                                        </p:cTn>
                                        <p:tgtEl>
                                          <p:spTgt spid="20482"/>
                                        </p:tgtEl>
                                        <p:attrNameLst>
                                          <p:attrName>style.visibility</p:attrName>
                                        </p:attrNameLst>
                                      </p:cBhvr>
                                      <p:to>
                                        <p:strVal val="visible"/>
                                      </p:to>
                                    </p:set>
                                    <p:animEffect transition="in" filter="checkerboard(across)">
                                      <p:cBhvr>
                                        <p:cTn id="16" dur="1000"/>
                                        <p:tgtEl>
                                          <p:spTgt spid="20482"/>
                                        </p:tgtEl>
                                      </p:cBhvr>
                                    </p:animEffect>
                                  </p:childTnLst>
                                </p:cTn>
                              </p:par>
                            </p:childTnLst>
                          </p:cTn>
                        </p:par>
                        <p:par>
                          <p:cTn id="17" fill="hold">
                            <p:stCondLst>
                              <p:cond delay="3000"/>
                            </p:stCondLst>
                            <p:childTnLst>
                              <p:par>
                                <p:cTn id="18" presetID="4" presetClass="entr" presetSubtype="16" fill="hold" nodeType="afterEffect">
                                  <p:stCondLst>
                                    <p:cond delay="0"/>
                                  </p:stCondLst>
                                  <p:childTnLst>
                                    <p:set>
                                      <p:cBhvr>
                                        <p:cTn id="19" dur="1" fill="hold">
                                          <p:stCondLst>
                                            <p:cond delay="0"/>
                                          </p:stCondLst>
                                        </p:cTn>
                                        <p:tgtEl>
                                          <p:spTgt spid="20484"/>
                                        </p:tgtEl>
                                        <p:attrNameLst>
                                          <p:attrName>style.visibility</p:attrName>
                                        </p:attrNameLst>
                                      </p:cBhvr>
                                      <p:to>
                                        <p:strVal val="visible"/>
                                      </p:to>
                                    </p:set>
                                    <p:animEffect transition="in" filter="box(in)">
                                      <p:cBhvr>
                                        <p:cTn id="20" dur="1000"/>
                                        <p:tgtEl>
                                          <p:spTgt spid="20484"/>
                                        </p:tgtEl>
                                      </p:cBhvr>
                                    </p:animEffect>
                                  </p:childTnLst>
                                </p:cTn>
                              </p:par>
                            </p:childTnLst>
                          </p:cTn>
                        </p:par>
                        <p:par>
                          <p:cTn id="21" fill="hold">
                            <p:stCondLst>
                              <p:cond delay="4000"/>
                            </p:stCondLst>
                            <p:childTnLst>
                              <p:par>
                                <p:cTn id="22" presetID="4" presetClass="entr" presetSubtype="16" fill="hold" nodeType="afterEffect">
                                  <p:stCondLst>
                                    <p:cond delay="0"/>
                                  </p:stCondLst>
                                  <p:childTnLst>
                                    <p:set>
                                      <p:cBhvr>
                                        <p:cTn id="23" dur="1" fill="hold">
                                          <p:stCondLst>
                                            <p:cond delay="0"/>
                                          </p:stCondLst>
                                        </p:cTn>
                                        <p:tgtEl>
                                          <p:spTgt spid="20486"/>
                                        </p:tgtEl>
                                        <p:attrNameLst>
                                          <p:attrName>style.visibility</p:attrName>
                                        </p:attrNameLst>
                                      </p:cBhvr>
                                      <p:to>
                                        <p:strVal val="visible"/>
                                      </p:to>
                                    </p:set>
                                    <p:animEffect transition="in" filter="box(in)">
                                      <p:cBhvr>
                                        <p:cTn id="24" dur="1000"/>
                                        <p:tgtEl>
                                          <p:spTgt spid="20486"/>
                                        </p:tgtEl>
                                      </p:cBhvr>
                                    </p:animEffect>
                                  </p:childTnLst>
                                </p:cTn>
                              </p:par>
                            </p:childTnLst>
                          </p:cTn>
                        </p:par>
                        <p:par>
                          <p:cTn id="25" fill="hold">
                            <p:stCondLst>
                              <p:cond delay="5000"/>
                            </p:stCondLst>
                            <p:childTnLst>
                              <p:par>
                                <p:cTn id="26" presetID="4" presetClass="entr" presetSubtype="16" fill="hold" nodeType="afterEffect">
                                  <p:stCondLst>
                                    <p:cond delay="0"/>
                                  </p:stCondLst>
                                  <p:childTnLst>
                                    <p:set>
                                      <p:cBhvr>
                                        <p:cTn id="27" dur="1" fill="hold">
                                          <p:stCondLst>
                                            <p:cond delay="0"/>
                                          </p:stCondLst>
                                        </p:cTn>
                                        <p:tgtEl>
                                          <p:spTgt spid="20485"/>
                                        </p:tgtEl>
                                        <p:attrNameLst>
                                          <p:attrName>style.visibility</p:attrName>
                                        </p:attrNameLst>
                                      </p:cBhvr>
                                      <p:to>
                                        <p:strVal val="visible"/>
                                      </p:to>
                                    </p:set>
                                    <p:animEffect transition="in" filter="box(in)">
                                      <p:cBhvr>
                                        <p:cTn id="28" dur="1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P spid="20482" grpId="0"/>
      <p:bldP spid="2048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5362" name="Picture 2" descr="C:\Users\User\Desktop\img_user_file_5ed7ab0f28ecf_4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6386" name="Picture 2" descr="C:\Users\User\Desktop\img_user_file_5ed7ab0f28ecf_47.jpg"/>
          <p:cNvPicPr>
            <a:picLocks noChangeAspect="1" noChangeArrowheads="1"/>
          </p:cNvPicPr>
          <p:nvPr/>
        </p:nvPicPr>
        <p:blipFill>
          <a:blip r:embed="rId2"/>
          <a:srcRect/>
          <a:stretch>
            <a:fillRect/>
          </a:stretch>
        </p:blipFill>
        <p:spPr bwMode="auto">
          <a:xfrm>
            <a:off x="0" y="73024"/>
            <a:ext cx="9143999" cy="67849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7410" name="Picture 2" descr="C:\Users\User\Desktop\img_user_file_5ed7ab0f28ecf_48.jpg"/>
          <p:cNvPicPr>
            <a:picLocks noChangeAspect="1" noChangeArrowheads="1"/>
          </p:cNvPicPr>
          <p:nvPr/>
        </p:nvPicPr>
        <p:blipFill>
          <a:blip r:embed="rId2"/>
          <a:srcRect/>
          <a:stretch>
            <a:fillRect/>
          </a:stretch>
        </p:blipFill>
        <p:spPr bwMode="auto">
          <a:xfrm>
            <a:off x="0" y="133350"/>
            <a:ext cx="9144000" cy="67246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8434" name="Picture 2" descr="C:\Users\User\Desktop\img_user_file_5ed7ab0f28ecf_49.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ru-RU" dirty="0" err="1" smtClean="0"/>
              <a:t>Никола́й</a:t>
            </a:r>
            <a:r>
              <a:rPr lang="ru-RU" dirty="0" smtClean="0"/>
              <a:t> </a:t>
            </a:r>
            <a:r>
              <a:rPr lang="ru-RU" dirty="0" err="1" smtClean="0"/>
              <a:t>Ива́нович</a:t>
            </a:r>
            <a:r>
              <a:rPr lang="ru-RU" dirty="0" smtClean="0"/>
              <a:t> </a:t>
            </a:r>
            <a:r>
              <a:rPr lang="ru-RU" dirty="0" err="1" smtClean="0"/>
              <a:t>Пирого́в</a:t>
            </a:r>
            <a:r>
              <a:rPr lang="ru-RU" dirty="0" smtClean="0"/>
              <a:t> (13 (25) ноября 1810(18101125), Москва — 23 ноября (5 декабря) 1881, с. Вишня (ныне в черте Винницы), Подольская губерния, Российская империя) — русский хирург и анатом, естествоиспытатель и педагог, член-корреспондент Ленинградской академии наук... Пирогов разработал ряд совершенно новых приёмов, благодаря чему ему удавалось чаще, чем другим хирургам, избегать ампутации конечностей. Один из таких приёмов до настоящего времени называется «операцией Пирогова».</a:t>
            </a:r>
          </a:p>
          <a:p>
            <a:r>
              <a:rPr lang="ru-RU" dirty="0" smtClean="0"/>
              <a:t>В поисках действенного метода обучения, Пирогов решил применить анатомические исследования на замороженных трупах. Сам Пирогов это называл «ледяной анатомией». Так родилась новая медицинская дисциплина — топографическая анатомия. Спустя несколько лет такого изучения анатомии, Пирогов издал первый анатомический атлас под заглавием «Топографическая анатомия, иллюстрированная разрезами, проведёнными через замороженное тело человека в трёх направлениях», ставший незаменимым руководством для врачей-хирургов. С этого момента хирурги получили возможность оперировать, нанося минимальные травмы больному. Этот атлас и предложенная Пироговым методика стали основой всего последующего развития оперативной хирургии...</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 Один из таких приёмов до настоящего времени называется «операцией Пирогова».</a:t>
            </a:r>
          </a:p>
          <a:p>
            <a:r>
              <a:rPr lang="ru-RU" dirty="0" smtClean="0"/>
              <a:t>В поисках действенного метода обучения, Пирогов решил применить анатомические исследования на замороженных трупах. Сам Пирогов это называл «ледяной анатомией». Так родилась новая медицинская дисциплина — топографическая анатомия. </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 Спустя несколько лет такого изучения анатомии, Пирогов издал первый анатомический атлас под заглавием «Топографическая анатомия, иллюстрированная разрезами, проведёнными через замороженное тело человека в трёх направлениях», ставший незаменимым руководством для врачей-хирургов.</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С этого момента хирурги получили возможность оперировать, нанося минимальные травмы больному. Этот атлас и предложенная Пироговым методика стали основой всего последующего развития оперативной хирургии...</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User\Desktop\Ezo5pcjH95HS-bwhTqnkE5jGTX0UU9kwwQ3_zx_tJ9i8O61nujdsG9_3MnSLrJahFEI2vpD2VJ_LJooSDYYgBYasncBLMsOz1p3N1W4Y4dH7JL8vZiXK8gI7nV7euRcIPa88F90UqDscExRD3PvzVMA0B2_SBQJPeifI0VsmojdUHA4nicVVsLN4KuEOuuATOUbPTebkKEOyulwvLcrHKl.jfif"/>
          <p:cNvPicPr>
            <a:picLocks noChangeAspect="1" noChangeArrowheads="1"/>
          </p:cNvPicPr>
          <p:nvPr/>
        </p:nvPicPr>
        <p:blipFill>
          <a:blip r:embed="rId2"/>
          <a:srcRect/>
          <a:stretch>
            <a:fillRect/>
          </a:stretch>
        </p:blipFill>
        <p:spPr bwMode="auto">
          <a:xfrm>
            <a:off x="0" y="0"/>
            <a:ext cx="9144001"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Здание Президиума Российской академии наук в Москве, называемое в народе «Золотые мозги». Фото из обсуждаемого номера журнала Nature"/>
          <p:cNvPicPr>
            <a:picLocks noChangeAspect="1" noChangeArrowheads="1"/>
          </p:cNvPicPr>
          <p:nvPr/>
        </p:nvPicPr>
        <p:blipFill>
          <a:blip r:embed="rId2"/>
          <a:srcRect/>
          <a:stretch>
            <a:fillRect/>
          </a:stretch>
        </p:blipFill>
        <p:spPr bwMode="auto">
          <a:xfrm>
            <a:off x="292100" y="1966913"/>
            <a:ext cx="2832100" cy="3671887"/>
          </a:xfrm>
          <a:prstGeom prst="rect">
            <a:avLst/>
          </a:prstGeom>
          <a:noFill/>
          <a:ln w="9525">
            <a:noFill/>
            <a:miter lim="800000"/>
            <a:headEnd/>
            <a:tailEnd/>
          </a:ln>
        </p:spPr>
      </p:pic>
      <p:sp>
        <p:nvSpPr>
          <p:cNvPr id="5" name="Прямоугольник 4"/>
          <p:cNvSpPr>
            <a:spLocks noChangeArrowheads="1"/>
          </p:cNvSpPr>
          <p:nvPr/>
        </p:nvSpPr>
        <p:spPr bwMode="auto">
          <a:xfrm>
            <a:off x="381000" y="152400"/>
            <a:ext cx="8305800" cy="830263"/>
          </a:xfrm>
          <a:prstGeom prst="rect">
            <a:avLst/>
          </a:prstGeom>
          <a:noFill/>
          <a:ln w="9525">
            <a:noFill/>
            <a:miter lim="800000"/>
            <a:headEnd/>
            <a:tailEnd/>
          </a:ln>
        </p:spPr>
        <p:txBody>
          <a:bodyPr>
            <a:spAutoFit/>
          </a:bodyPr>
          <a:lstStyle/>
          <a:p>
            <a:pPr algn="ctr"/>
            <a:r>
              <a:rPr lang="ru-RU" sz="2400" b="1">
                <a:latin typeface="Times New Roman" pitchFamily="18" charset="0"/>
                <a:cs typeface="Times New Roman" pitchFamily="18" charset="0"/>
              </a:rPr>
              <a:t>Здание Президиума Российской академии наук в Москве, называемое в народе «Золотые мозги». </a:t>
            </a:r>
          </a:p>
        </p:txBody>
      </p:sp>
      <p:pic>
        <p:nvPicPr>
          <p:cNvPr id="63491" name="Picture 3" descr="300px-RAN_01">
            <a:hlinkClick r:id="rId3"/>
          </p:cNvPr>
          <p:cNvPicPr>
            <a:picLocks noChangeAspect="1" noChangeArrowheads="1"/>
          </p:cNvPicPr>
          <p:nvPr/>
        </p:nvPicPr>
        <p:blipFill>
          <a:blip r:embed="rId4"/>
          <a:srcRect/>
          <a:stretch>
            <a:fillRect/>
          </a:stretch>
        </p:blipFill>
        <p:spPr bwMode="auto">
          <a:xfrm>
            <a:off x="5638800" y="4191000"/>
            <a:ext cx="2590800" cy="2478088"/>
          </a:xfrm>
          <a:prstGeom prst="rect">
            <a:avLst/>
          </a:prstGeom>
          <a:noFill/>
          <a:ln w="9525">
            <a:noFill/>
            <a:miter lim="800000"/>
            <a:headEnd/>
            <a:tailEnd/>
          </a:ln>
        </p:spPr>
      </p:pic>
      <p:sp>
        <p:nvSpPr>
          <p:cNvPr id="7" name="Прямоугольник 6"/>
          <p:cNvSpPr/>
          <p:nvPr/>
        </p:nvSpPr>
        <p:spPr>
          <a:xfrm>
            <a:off x="3200400" y="1219200"/>
            <a:ext cx="4724400" cy="3046413"/>
          </a:xfrm>
          <a:prstGeom prst="rect">
            <a:avLst/>
          </a:prstGeom>
        </p:spPr>
        <p:txBody>
          <a:bodyPr>
            <a:spAutoFit/>
          </a:bodyPr>
          <a:lstStyle/>
          <a:p>
            <a:pPr algn="just">
              <a:defRPr/>
            </a:pPr>
            <a:r>
              <a:rPr lang="ru-RU" sz="1600" b="1" dirty="0">
                <a:latin typeface="Times New Roman" pitchFamily="18" charset="0"/>
                <a:cs typeface="Times New Roman" pitchFamily="18" charset="0"/>
              </a:rPr>
              <a:t>Здание Президиума Российской академии наук — 22-х этажное здание. Возведение здания велось в 1970-80-х годах, по проекту архитектора Ю.П. Платонова</a:t>
            </a:r>
            <a:r>
              <a:rPr lang="ru-RU" sz="1600" b="1" dirty="0">
                <a:solidFill>
                  <a:schemeClr val="tx1">
                    <a:lumMod val="50000"/>
                    <a:lumOff val="50000"/>
                  </a:schemeClr>
                </a:solidFill>
                <a:latin typeface="Times New Roman" pitchFamily="18" charset="0"/>
                <a:cs typeface="Times New Roman" pitchFamily="18" charset="0"/>
              </a:rPr>
              <a:t>, </a:t>
            </a:r>
            <a:r>
              <a:rPr lang="ru-RU" sz="1600" b="1" dirty="0">
                <a:latin typeface="Times New Roman" pitchFamily="18" charset="0"/>
                <a:cs typeface="Times New Roman" pitchFamily="18" charset="0"/>
              </a:rPr>
              <a:t>ставшего впоследствии (с 1992 года) главным архитектором Российской академии наук. Возведение нового здания академии в значительной мере изменило лицо юго-запада столицы. Здание высотой в 22 этажа, увенчанное композициями золотого цвета, стало одной из доминант района и хорошо просматривается из центра Москвы и с Воробьёвых гор.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63490"/>
                                        </p:tgtEl>
                                        <p:attrNameLst>
                                          <p:attrName>style.visibility</p:attrName>
                                        </p:attrNameLst>
                                      </p:cBhvr>
                                      <p:to>
                                        <p:strVal val="visible"/>
                                      </p:to>
                                    </p:set>
                                    <p:animEffect transition="in" filter="blinds(horizontal)">
                                      <p:cBhvr>
                                        <p:cTn id="11" dur="1000"/>
                                        <p:tgtEl>
                                          <p:spTgt spid="63490"/>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1000"/>
                                        <p:tgtEl>
                                          <p:spTgt spid="7"/>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63491"/>
                                        </p:tgtEl>
                                        <p:attrNameLst>
                                          <p:attrName>style.visibility</p:attrName>
                                        </p:attrNameLst>
                                      </p:cBhvr>
                                      <p:to>
                                        <p:strVal val="visible"/>
                                      </p:to>
                                    </p:set>
                                    <p:animEffect transition="in" filter="blinds(horizontal)">
                                      <p:cBhvr>
                                        <p:cTn id="19" dur="10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62000" y="381000"/>
            <a:ext cx="7848600" cy="2032000"/>
          </a:xfrm>
          <a:prstGeom prst="rect">
            <a:avLst/>
          </a:prstGeom>
        </p:spPr>
        <p:txBody>
          <a:bodyPr>
            <a:spAutoFit/>
          </a:bodyPr>
          <a:lstStyle/>
          <a:p>
            <a:pPr algn="just">
              <a:defRPr/>
            </a:pPr>
            <a:r>
              <a:rPr lang="ru-RU" b="1" i="1" u="sng" dirty="0">
                <a:solidFill>
                  <a:schemeClr val="accent5">
                    <a:lumMod val="50000"/>
                  </a:schemeClr>
                </a:solidFill>
                <a:latin typeface="Times New Roman" pitchFamily="18" charset="0"/>
                <a:cs typeface="Times New Roman" pitchFamily="18" charset="0"/>
              </a:rPr>
              <a:t>НАУКА</a:t>
            </a:r>
            <a:r>
              <a:rPr lang="ru-RU" b="1" dirty="0">
                <a:solidFill>
                  <a:schemeClr val="accent5">
                    <a:lumMod val="50000"/>
                  </a:schemeClr>
                </a:solidFill>
                <a:latin typeface="Times New Roman" pitchFamily="18" charset="0"/>
                <a:cs typeface="Times New Roman" pitchFamily="18" charset="0"/>
              </a:rPr>
              <a:t>, сфера человеческой деятельности, функция которой — выработка и теоретическая систематизация объективных знаний о действительности; одна из форм общественного сознания; включает как деятельность по получению нового знания, так и ее результат — сумму знаний, лежащих в основе научной картины мира; обозначение отдельных отраслей научного знания.  </a:t>
            </a:r>
            <a:br>
              <a:rPr lang="ru-RU" b="1" dirty="0">
                <a:solidFill>
                  <a:schemeClr val="accent5">
                    <a:lumMod val="50000"/>
                  </a:schemeClr>
                </a:solidFill>
                <a:latin typeface="Times New Roman" pitchFamily="18" charset="0"/>
                <a:cs typeface="Times New Roman" pitchFamily="18" charset="0"/>
              </a:rPr>
            </a:br>
            <a:endParaRPr lang="ru-RU" dirty="0"/>
          </a:p>
        </p:txBody>
      </p:sp>
      <p:sp>
        <p:nvSpPr>
          <p:cNvPr id="5" name="Прямоугольник 4"/>
          <p:cNvSpPr/>
          <p:nvPr/>
        </p:nvSpPr>
        <p:spPr>
          <a:xfrm>
            <a:off x="2133600" y="2743200"/>
            <a:ext cx="4572000" cy="646113"/>
          </a:xfrm>
          <a:prstGeom prst="rect">
            <a:avLst/>
          </a:prstGeom>
        </p:spPr>
        <p:txBody>
          <a:bodyPr>
            <a:spAutoFit/>
          </a:bodyPr>
          <a:lstStyle/>
          <a:p>
            <a:pPr>
              <a:defRPr/>
            </a:pPr>
            <a:r>
              <a:rPr lang="ru-RU" b="1" dirty="0">
                <a:solidFill>
                  <a:schemeClr val="accent5">
                    <a:lumMod val="50000"/>
                  </a:schemeClr>
                </a:solidFill>
                <a:latin typeface="Times New Roman" pitchFamily="18" charset="0"/>
                <a:cs typeface="Times New Roman" pitchFamily="18" charset="0"/>
              </a:rPr>
              <a:t/>
            </a:r>
            <a:br>
              <a:rPr lang="ru-RU" b="1" dirty="0">
                <a:solidFill>
                  <a:schemeClr val="accent5">
                    <a:lumMod val="50000"/>
                  </a:schemeClr>
                </a:solidFill>
                <a:latin typeface="Times New Roman" pitchFamily="18" charset="0"/>
                <a:cs typeface="Times New Roman" pitchFamily="18" charset="0"/>
              </a:rPr>
            </a:br>
            <a:endParaRPr lang="ru-RU" dirty="0"/>
          </a:p>
        </p:txBody>
      </p:sp>
      <p:sp>
        <p:nvSpPr>
          <p:cNvPr id="6" name="Прямоугольник 5"/>
          <p:cNvSpPr/>
          <p:nvPr/>
        </p:nvSpPr>
        <p:spPr>
          <a:xfrm>
            <a:off x="2133600" y="2667000"/>
            <a:ext cx="4572000" cy="646113"/>
          </a:xfrm>
          <a:prstGeom prst="rect">
            <a:avLst/>
          </a:prstGeom>
        </p:spPr>
        <p:txBody>
          <a:bodyPr>
            <a:spAutoFit/>
          </a:bodyPr>
          <a:lstStyle/>
          <a:p>
            <a:pPr>
              <a:defRPr/>
            </a:pPr>
            <a:r>
              <a:rPr lang="ru-RU" b="1" dirty="0">
                <a:solidFill>
                  <a:schemeClr val="accent5">
                    <a:lumMod val="50000"/>
                  </a:schemeClr>
                </a:solidFill>
                <a:latin typeface="Times New Roman" pitchFamily="18" charset="0"/>
                <a:cs typeface="Times New Roman" pitchFamily="18" charset="0"/>
              </a:rPr>
              <a:t/>
            </a:r>
            <a:br>
              <a:rPr lang="ru-RU" b="1" dirty="0">
                <a:solidFill>
                  <a:schemeClr val="accent5">
                    <a:lumMod val="50000"/>
                  </a:schemeClr>
                </a:solidFill>
                <a:latin typeface="Times New Roman" pitchFamily="18" charset="0"/>
                <a:cs typeface="Times New Roman" pitchFamily="18" charset="0"/>
              </a:rPr>
            </a:br>
            <a:endParaRPr lang="ru-RU" dirty="0"/>
          </a:p>
        </p:txBody>
      </p:sp>
      <p:sp>
        <p:nvSpPr>
          <p:cNvPr id="7" name="Прямоугольник 6"/>
          <p:cNvSpPr/>
          <p:nvPr/>
        </p:nvSpPr>
        <p:spPr>
          <a:xfrm>
            <a:off x="2667000" y="2590800"/>
            <a:ext cx="3962400" cy="1200150"/>
          </a:xfrm>
          <a:prstGeom prst="rect">
            <a:avLst/>
          </a:prstGeom>
          <a:solidFill>
            <a:schemeClr val="tx2">
              <a:lumMod val="20000"/>
              <a:lumOff val="80000"/>
            </a:schemeClr>
          </a:solidFill>
          <a:ln>
            <a:solidFill>
              <a:schemeClr val="accent1">
                <a:lumMod val="50000"/>
              </a:schemeClr>
            </a:solidFill>
          </a:ln>
        </p:spPr>
        <p:txBody>
          <a:bodyPr>
            <a:spAutoFit/>
          </a:bodyPr>
          <a:lstStyle/>
          <a:p>
            <a:pPr algn="ctr">
              <a:defRPr/>
            </a:pPr>
            <a:r>
              <a:rPr lang="ru-RU" sz="5400" b="1" dirty="0">
                <a:solidFill>
                  <a:schemeClr val="accent5">
                    <a:lumMod val="50000"/>
                  </a:schemeClr>
                </a:solidFill>
                <a:latin typeface="Times New Roman" pitchFamily="18" charset="0"/>
                <a:cs typeface="Times New Roman" pitchFamily="18" charset="0"/>
              </a:rPr>
              <a:t>НАУКИ</a:t>
            </a:r>
            <a:r>
              <a:rPr lang="ru-RU" b="1" dirty="0">
                <a:solidFill>
                  <a:schemeClr val="accent5">
                    <a:lumMod val="50000"/>
                  </a:schemeClr>
                </a:solidFill>
                <a:latin typeface="Times New Roman" pitchFamily="18" charset="0"/>
                <a:cs typeface="Times New Roman" pitchFamily="18" charset="0"/>
              </a:rPr>
              <a:t> </a:t>
            </a:r>
            <a:br>
              <a:rPr lang="ru-RU" b="1" dirty="0">
                <a:solidFill>
                  <a:schemeClr val="accent5">
                    <a:lumMod val="50000"/>
                  </a:schemeClr>
                </a:solidFill>
                <a:latin typeface="Times New Roman" pitchFamily="18" charset="0"/>
                <a:cs typeface="Times New Roman" pitchFamily="18" charset="0"/>
              </a:rPr>
            </a:br>
            <a:endParaRPr lang="ru-RU" dirty="0"/>
          </a:p>
        </p:txBody>
      </p:sp>
      <p:sp>
        <p:nvSpPr>
          <p:cNvPr id="8" name="Прямоугольник 7"/>
          <p:cNvSpPr/>
          <p:nvPr/>
        </p:nvSpPr>
        <p:spPr>
          <a:xfrm>
            <a:off x="457200" y="3505200"/>
            <a:ext cx="16764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естественные </a:t>
            </a:r>
          </a:p>
        </p:txBody>
      </p:sp>
      <p:sp>
        <p:nvSpPr>
          <p:cNvPr id="9" name="Прямоугольник 8"/>
          <p:cNvSpPr/>
          <p:nvPr/>
        </p:nvSpPr>
        <p:spPr>
          <a:xfrm>
            <a:off x="2286000" y="2743200"/>
            <a:ext cx="4343400" cy="646113"/>
          </a:xfrm>
          <a:prstGeom prst="rect">
            <a:avLst/>
          </a:prstGeom>
        </p:spPr>
        <p:txBody>
          <a:bodyPr>
            <a:spAutoFit/>
          </a:bodyPr>
          <a:lstStyle/>
          <a:p>
            <a:pPr>
              <a:defRPr/>
            </a:pPr>
            <a:r>
              <a:rPr lang="ru-RU" b="1" dirty="0">
                <a:solidFill>
                  <a:schemeClr val="accent5">
                    <a:lumMod val="50000"/>
                  </a:schemeClr>
                </a:solidFill>
                <a:latin typeface="Times New Roman" pitchFamily="18" charset="0"/>
                <a:cs typeface="Times New Roman" pitchFamily="18" charset="0"/>
              </a:rPr>
              <a:t/>
            </a:r>
            <a:br>
              <a:rPr lang="ru-RU" b="1" dirty="0">
                <a:solidFill>
                  <a:schemeClr val="accent5">
                    <a:lumMod val="50000"/>
                  </a:schemeClr>
                </a:solidFill>
                <a:latin typeface="Times New Roman" pitchFamily="18" charset="0"/>
                <a:cs typeface="Times New Roman" pitchFamily="18" charset="0"/>
              </a:rPr>
            </a:br>
            <a:endParaRPr lang="ru-RU" dirty="0"/>
          </a:p>
        </p:txBody>
      </p:sp>
      <p:sp>
        <p:nvSpPr>
          <p:cNvPr id="14" name="Прямоугольник 13"/>
          <p:cNvSpPr/>
          <p:nvPr/>
        </p:nvSpPr>
        <p:spPr>
          <a:xfrm>
            <a:off x="7010400" y="3505200"/>
            <a:ext cx="1752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общественные </a:t>
            </a:r>
          </a:p>
        </p:txBody>
      </p:sp>
      <p:cxnSp>
        <p:nvCxnSpPr>
          <p:cNvPr id="18" name="Прямая со стрелкой 17"/>
          <p:cNvCxnSpPr/>
          <p:nvPr/>
        </p:nvCxnSpPr>
        <p:spPr>
          <a:xfrm rot="10800000" flipV="1">
            <a:off x="1295400" y="2743200"/>
            <a:ext cx="1371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629400" y="27432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04800" y="4648200"/>
            <a:ext cx="2057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Изучают живую и неживую природу </a:t>
            </a:r>
          </a:p>
        </p:txBody>
      </p:sp>
      <p:sp>
        <p:nvSpPr>
          <p:cNvPr id="23" name="Прямоугольник 22"/>
          <p:cNvSpPr/>
          <p:nvPr/>
        </p:nvSpPr>
        <p:spPr>
          <a:xfrm>
            <a:off x="6324600" y="45720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Изучают то, что создают, изменяют или разрушают люди </a:t>
            </a:r>
          </a:p>
        </p:txBody>
      </p:sp>
      <p:cxnSp>
        <p:nvCxnSpPr>
          <p:cNvPr id="25" name="Прямая со стрелкой 24"/>
          <p:cNvCxnSpPr/>
          <p:nvPr/>
        </p:nvCxnSpPr>
        <p:spPr>
          <a:xfrm rot="5400000">
            <a:off x="1295401" y="4419600"/>
            <a:ext cx="3048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rot="5400000">
            <a:off x="7887494" y="43807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Прямоугольник 27"/>
          <p:cNvSpPr/>
          <p:nvPr/>
        </p:nvSpPr>
        <p:spPr>
          <a:xfrm>
            <a:off x="2438400" y="5715000"/>
            <a:ext cx="2209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Биология, химия,</a:t>
            </a:r>
          </a:p>
          <a:p>
            <a:pPr algn="ctr">
              <a:defRPr/>
            </a:pPr>
            <a:r>
              <a:rPr lang="ru-RU" dirty="0"/>
              <a:t>физика, география,</a:t>
            </a:r>
          </a:p>
          <a:p>
            <a:pPr algn="ctr">
              <a:defRPr/>
            </a:pPr>
            <a:r>
              <a:rPr lang="ru-RU" dirty="0"/>
              <a:t>геология</a:t>
            </a:r>
          </a:p>
        </p:txBody>
      </p:sp>
      <p:sp>
        <p:nvSpPr>
          <p:cNvPr id="29" name="Прямоугольник 28"/>
          <p:cNvSpPr/>
          <p:nvPr/>
        </p:nvSpPr>
        <p:spPr>
          <a:xfrm>
            <a:off x="5105400" y="5791200"/>
            <a:ext cx="2667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a:t>История, психология, экономика, право,</a:t>
            </a:r>
          </a:p>
          <a:p>
            <a:pPr algn="ctr">
              <a:defRPr/>
            </a:pPr>
            <a:r>
              <a:rPr lang="ru-RU" dirty="0"/>
              <a:t>политология </a:t>
            </a:r>
          </a:p>
        </p:txBody>
      </p:sp>
      <p:cxnSp>
        <p:nvCxnSpPr>
          <p:cNvPr id="34" name="Прямая со стрелкой 33"/>
          <p:cNvCxnSpPr/>
          <p:nvPr/>
        </p:nvCxnSpPr>
        <p:spPr>
          <a:xfrm>
            <a:off x="1447800" y="5791200"/>
            <a:ext cx="9144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rot="10800000" flipV="1">
            <a:off x="7848600" y="5486400"/>
            <a:ext cx="10668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000" fill="hold"/>
                                        <p:tgtEl>
                                          <p:spTgt spid="18"/>
                                        </p:tgtEl>
                                        <p:attrNameLst>
                                          <p:attrName>ppt_x</p:attrName>
                                        </p:attrNameLst>
                                      </p:cBhvr>
                                      <p:tavLst>
                                        <p:tav tm="0">
                                          <p:val>
                                            <p:strVal val="#ppt_x"/>
                                          </p:val>
                                        </p:tav>
                                        <p:tav tm="100000">
                                          <p:val>
                                            <p:strVal val="#ppt_x"/>
                                          </p:val>
                                        </p:tav>
                                      </p:tavLst>
                                    </p:anim>
                                    <p:anim calcmode="lin" valueType="num">
                                      <p:cBhvr additive="base">
                                        <p:cTn id="17" dur="10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ppt_x"/>
                                          </p:val>
                                        </p:tav>
                                        <p:tav tm="100000">
                                          <p:val>
                                            <p:strVal val="#ppt_x"/>
                                          </p:val>
                                        </p:tav>
                                      </p:tavLst>
                                    </p:anim>
                                    <p:anim calcmode="lin" valueType="num">
                                      <p:cBhvr additive="base">
                                        <p:cTn id="22" dur="10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2" presetClass="entr" presetSubtype="4"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000" fill="hold"/>
                                        <p:tgtEl>
                                          <p:spTgt spid="19"/>
                                        </p:tgtEl>
                                        <p:attrNameLst>
                                          <p:attrName>ppt_x</p:attrName>
                                        </p:attrNameLst>
                                      </p:cBhvr>
                                      <p:tavLst>
                                        <p:tav tm="0">
                                          <p:val>
                                            <p:strVal val="#ppt_x"/>
                                          </p:val>
                                        </p:tav>
                                        <p:tav tm="100000">
                                          <p:val>
                                            <p:strVal val="#ppt_x"/>
                                          </p:val>
                                        </p:tav>
                                      </p:tavLst>
                                    </p:anim>
                                    <p:anim calcmode="lin" valueType="num">
                                      <p:cBhvr additive="base">
                                        <p:cTn id="27" dur="10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500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6000"/>
                            </p:stCondLst>
                            <p:childTnLst>
                              <p:par>
                                <p:cTn id="34" presetID="2" presetClass="entr" presetSubtype="4"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ppt_x"/>
                                          </p:val>
                                        </p:tav>
                                        <p:tav tm="100000">
                                          <p:val>
                                            <p:strVal val="#ppt_x"/>
                                          </p:val>
                                        </p:tav>
                                      </p:tavLst>
                                    </p:anim>
                                    <p:anim calcmode="lin" valueType="num">
                                      <p:cBhvr additive="base">
                                        <p:cTn id="37" dur="100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7000"/>
                            </p:stCondLst>
                            <p:childTnLst>
                              <p:par>
                                <p:cTn id="39" presetID="2" presetClass="entr" presetSubtype="4"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1000" fill="hold"/>
                                        <p:tgtEl>
                                          <p:spTgt spid="22"/>
                                        </p:tgtEl>
                                        <p:attrNameLst>
                                          <p:attrName>ppt_x</p:attrName>
                                        </p:attrNameLst>
                                      </p:cBhvr>
                                      <p:tavLst>
                                        <p:tav tm="0">
                                          <p:val>
                                            <p:strVal val="#ppt_x"/>
                                          </p:val>
                                        </p:tav>
                                        <p:tav tm="100000">
                                          <p:val>
                                            <p:strVal val="#ppt_x"/>
                                          </p:val>
                                        </p:tav>
                                      </p:tavLst>
                                    </p:anim>
                                    <p:anim calcmode="lin" valueType="num">
                                      <p:cBhvr additive="base">
                                        <p:cTn id="42" dur="1000" fill="hold"/>
                                        <p:tgtEl>
                                          <p:spTgt spid="22"/>
                                        </p:tgtEl>
                                        <p:attrNameLst>
                                          <p:attrName>ppt_y</p:attrName>
                                        </p:attrNameLst>
                                      </p:cBhvr>
                                      <p:tavLst>
                                        <p:tav tm="0">
                                          <p:val>
                                            <p:strVal val="1+#ppt_h/2"/>
                                          </p:val>
                                        </p:tav>
                                        <p:tav tm="100000">
                                          <p:val>
                                            <p:strVal val="#ppt_y"/>
                                          </p:val>
                                        </p:tav>
                                      </p:tavLst>
                                    </p:anim>
                                  </p:childTnLst>
                                </p:cTn>
                              </p:par>
                            </p:childTnLst>
                          </p:cTn>
                        </p:par>
                        <p:par>
                          <p:cTn id="43" fill="hold">
                            <p:stCondLst>
                              <p:cond delay="8000"/>
                            </p:stCondLst>
                            <p:childTnLst>
                              <p:par>
                                <p:cTn id="44" presetID="2" presetClass="entr" presetSubtype="4"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additive="base">
                                        <p:cTn id="46" dur="1000" fill="hold"/>
                                        <p:tgtEl>
                                          <p:spTgt spid="26"/>
                                        </p:tgtEl>
                                        <p:attrNameLst>
                                          <p:attrName>ppt_x</p:attrName>
                                        </p:attrNameLst>
                                      </p:cBhvr>
                                      <p:tavLst>
                                        <p:tav tm="0">
                                          <p:val>
                                            <p:strVal val="#ppt_x"/>
                                          </p:val>
                                        </p:tav>
                                        <p:tav tm="100000">
                                          <p:val>
                                            <p:strVal val="#ppt_x"/>
                                          </p:val>
                                        </p:tav>
                                      </p:tavLst>
                                    </p:anim>
                                    <p:anim calcmode="lin" valueType="num">
                                      <p:cBhvr additive="base">
                                        <p:cTn id="47" dur="1000" fill="hold"/>
                                        <p:tgtEl>
                                          <p:spTgt spid="26"/>
                                        </p:tgtEl>
                                        <p:attrNameLst>
                                          <p:attrName>ppt_y</p:attrName>
                                        </p:attrNameLst>
                                      </p:cBhvr>
                                      <p:tavLst>
                                        <p:tav tm="0">
                                          <p:val>
                                            <p:strVal val="1+#ppt_h/2"/>
                                          </p:val>
                                        </p:tav>
                                        <p:tav tm="100000">
                                          <p:val>
                                            <p:strVal val="#ppt_y"/>
                                          </p:val>
                                        </p:tav>
                                      </p:tavLst>
                                    </p:anim>
                                  </p:childTnLst>
                                </p:cTn>
                              </p:par>
                            </p:childTnLst>
                          </p:cTn>
                        </p:par>
                        <p:par>
                          <p:cTn id="48" fill="hold">
                            <p:stCondLst>
                              <p:cond delay="90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0" fill="hold"/>
                                        <p:tgtEl>
                                          <p:spTgt spid="23"/>
                                        </p:tgtEl>
                                        <p:attrNameLst>
                                          <p:attrName>ppt_x</p:attrName>
                                        </p:attrNameLst>
                                      </p:cBhvr>
                                      <p:tavLst>
                                        <p:tav tm="0">
                                          <p:val>
                                            <p:strVal val="#ppt_x"/>
                                          </p:val>
                                        </p:tav>
                                        <p:tav tm="100000">
                                          <p:val>
                                            <p:strVal val="#ppt_x"/>
                                          </p:val>
                                        </p:tav>
                                      </p:tavLst>
                                    </p:anim>
                                    <p:anim calcmode="lin" valueType="num">
                                      <p:cBhvr additive="base">
                                        <p:cTn id="52" dur="10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10000"/>
                            </p:stCondLst>
                            <p:childTnLst>
                              <p:par>
                                <p:cTn id="54" presetID="2" presetClass="entr" presetSubtype="4"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ppt_x"/>
                                          </p:val>
                                        </p:tav>
                                        <p:tav tm="100000">
                                          <p:val>
                                            <p:strVal val="#ppt_x"/>
                                          </p:val>
                                        </p:tav>
                                      </p:tavLst>
                                    </p:anim>
                                    <p:anim calcmode="lin" valueType="num">
                                      <p:cBhvr additive="base">
                                        <p:cTn id="57" dur="100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11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1000" fill="hold"/>
                                        <p:tgtEl>
                                          <p:spTgt spid="28"/>
                                        </p:tgtEl>
                                        <p:attrNameLst>
                                          <p:attrName>ppt_x</p:attrName>
                                        </p:attrNameLst>
                                      </p:cBhvr>
                                      <p:tavLst>
                                        <p:tav tm="0">
                                          <p:val>
                                            <p:strVal val="#ppt_x"/>
                                          </p:val>
                                        </p:tav>
                                        <p:tav tm="100000">
                                          <p:val>
                                            <p:strVal val="#ppt_x"/>
                                          </p:val>
                                        </p:tav>
                                      </p:tavLst>
                                    </p:anim>
                                    <p:anim calcmode="lin" valueType="num">
                                      <p:cBhvr additive="base">
                                        <p:cTn id="62" dur="10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12000"/>
                            </p:stCondLst>
                            <p:childTnLst>
                              <p:par>
                                <p:cTn id="64" presetID="2" presetClass="entr" presetSubtype="4" fill="hold" nodeType="afterEffect">
                                  <p:stCondLst>
                                    <p:cond delay="0"/>
                                  </p:stCondLst>
                                  <p:childTnLst>
                                    <p:set>
                                      <p:cBhvr>
                                        <p:cTn id="65" dur="1" fill="hold">
                                          <p:stCondLst>
                                            <p:cond delay="0"/>
                                          </p:stCondLst>
                                        </p:cTn>
                                        <p:tgtEl>
                                          <p:spTgt spid="38"/>
                                        </p:tgtEl>
                                        <p:attrNameLst>
                                          <p:attrName>style.visibility</p:attrName>
                                        </p:attrNameLst>
                                      </p:cBhvr>
                                      <p:to>
                                        <p:strVal val="visible"/>
                                      </p:to>
                                    </p:set>
                                    <p:anim calcmode="lin" valueType="num">
                                      <p:cBhvr additive="base">
                                        <p:cTn id="66" dur="1000" fill="hold"/>
                                        <p:tgtEl>
                                          <p:spTgt spid="38"/>
                                        </p:tgtEl>
                                        <p:attrNameLst>
                                          <p:attrName>ppt_x</p:attrName>
                                        </p:attrNameLst>
                                      </p:cBhvr>
                                      <p:tavLst>
                                        <p:tav tm="0">
                                          <p:val>
                                            <p:strVal val="#ppt_x"/>
                                          </p:val>
                                        </p:tav>
                                        <p:tav tm="100000">
                                          <p:val>
                                            <p:strVal val="#ppt_x"/>
                                          </p:val>
                                        </p:tav>
                                      </p:tavLst>
                                    </p:anim>
                                    <p:anim calcmode="lin" valueType="num">
                                      <p:cBhvr additive="base">
                                        <p:cTn id="67" dur="1000" fill="hold"/>
                                        <p:tgtEl>
                                          <p:spTgt spid="38"/>
                                        </p:tgtEl>
                                        <p:attrNameLst>
                                          <p:attrName>ppt_y</p:attrName>
                                        </p:attrNameLst>
                                      </p:cBhvr>
                                      <p:tavLst>
                                        <p:tav tm="0">
                                          <p:val>
                                            <p:strVal val="1+#ppt_h/2"/>
                                          </p:val>
                                        </p:tav>
                                        <p:tav tm="100000">
                                          <p:val>
                                            <p:strVal val="#ppt_y"/>
                                          </p:val>
                                        </p:tav>
                                      </p:tavLst>
                                    </p:anim>
                                  </p:childTnLst>
                                </p:cTn>
                              </p:par>
                            </p:childTnLst>
                          </p:cTn>
                        </p:par>
                        <p:par>
                          <p:cTn id="68" fill="hold">
                            <p:stCondLst>
                              <p:cond delay="13000"/>
                            </p:stCondLst>
                            <p:childTnLst>
                              <p:par>
                                <p:cTn id="69" presetID="2" presetClass="entr" presetSubtype="4"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4" grpId="0" animBg="1"/>
      <p:bldP spid="22" grpId="0" animBg="1"/>
      <p:bldP spid="23"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533400" y="1628775"/>
            <a:ext cx="8153400" cy="1568450"/>
          </a:xfrm>
          <a:prstGeom prst="rect">
            <a:avLst/>
          </a:prstGeom>
          <a:noFill/>
          <a:ln w="9525">
            <a:noFill/>
            <a:miter lim="800000"/>
            <a:headEnd/>
            <a:tailEnd/>
          </a:ln>
        </p:spPr>
        <p:txBody>
          <a:bodyPr anchor="ctr">
            <a:spAutoFit/>
          </a:bodyPr>
          <a:lstStyle/>
          <a:p>
            <a:pPr algn="just" eaLnBrk="0" hangingPunct="0"/>
            <a:r>
              <a:rPr lang="ru-RU" sz="1600" b="1">
                <a:solidFill>
                  <a:srgbClr val="514F4F"/>
                </a:solidFill>
                <a:latin typeface="Times New Roman" pitchFamily="18" charset="0"/>
                <a:cs typeface="Times New Roman" pitchFamily="18" charset="0"/>
              </a:rPr>
              <a:t>Российская наука дала миру много великих имен и открытий. М.В. Ломоносов, Д.И. Менделеев, Э.К. Циолковский, П.Л. Капица, И.В. Курчатов, С.П. Королев — эти ученые известны всему миру. Благодаря их открытиям Россия стала первой страной, в которой были разработаны основы биосферы, впервые в мире в космос запущен искусственный спутник Земли, введена в эксплуатацию первая в мире атомная станция.</a:t>
            </a:r>
            <a:endParaRPr lang="ru-RU" sz="1600" b="1">
              <a:latin typeface="Times New Roman" pitchFamily="18" charset="0"/>
              <a:cs typeface="Times New Roman" pitchFamily="18" charset="0"/>
            </a:endParaRPr>
          </a:p>
        </p:txBody>
      </p:sp>
      <p:sp>
        <p:nvSpPr>
          <p:cNvPr id="57346" name="Rectangle 2"/>
          <p:cNvSpPr>
            <a:spLocks noChangeArrowheads="1"/>
          </p:cNvSpPr>
          <p:nvPr/>
        </p:nvSpPr>
        <p:spPr bwMode="auto">
          <a:xfrm>
            <a:off x="609600" y="3487738"/>
            <a:ext cx="8077200" cy="1816100"/>
          </a:xfrm>
          <a:prstGeom prst="rect">
            <a:avLst/>
          </a:prstGeom>
          <a:noFill/>
          <a:ln w="9525">
            <a:noFill/>
            <a:miter lim="800000"/>
            <a:headEnd/>
            <a:tailEnd/>
          </a:ln>
        </p:spPr>
        <p:txBody>
          <a:bodyPr anchor="ctr">
            <a:spAutoFit/>
          </a:bodyPr>
          <a:lstStyle/>
          <a:p>
            <a:pPr algn="just" eaLnBrk="0" hangingPunct="0"/>
            <a:r>
              <a:rPr lang="ru-RU" sz="1600" b="1">
                <a:solidFill>
                  <a:srgbClr val="514F4F"/>
                </a:solidFill>
                <a:latin typeface="Times New Roman" pitchFamily="18" charset="0"/>
                <a:cs typeface="Times New Roman" pitchFamily="18" charset="0"/>
              </a:rPr>
              <a:t>И сегодня Россия занимает лидирующие позиции в научных направлениях, которые будут определять в ХХI веке прогресс в физике, химии, биотехнологиях, материаловедении, лазерной технике, геологии и многих других областях науки и техники. И сегодня в стране работают замечательные ученые, чьи исследования вызывают колоссальный интерес в мире. Об этом говорит тот факт, что в декабре 2000 года, спустя 22 года после П.Л. Капицы, российский физик, академик Ж.И. Алферов стал лауреатом Нобелевской премии.</a:t>
            </a:r>
            <a:endParaRPr lang="ru-RU" sz="1600" b="1">
              <a:latin typeface="Times New Roman" pitchFamily="18" charset="0"/>
              <a:cs typeface="Times New Roman" pitchFamily="18" charset="0"/>
            </a:endParaRPr>
          </a:p>
        </p:txBody>
      </p:sp>
      <p:sp>
        <p:nvSpPr>
          <p:cNvPr id="57347" name="Rectangle 3"/>
          <p:cNvSpPr>
            <a:spLocks noChangeArrowheads="1"/>
          </p:cNvSpPr>
          <p:nvPr/>
        </p:nvSpPr>
        <p:spPr bwMode="auto">
          <a:xfrm>
            <a:off x="914400" y="228600"/>
            <a:ext cx="7010400" cy="646113"/>
          </a:xfrm>
          <a:prstGeom prst="rect">
            <a:avLst/>
          </a:prstGeom>
          <a:noFill/>
          <a:ln w="9525">
            <a:noFill/>
            <a:miter lim="800000"/>
            <a:headEnd/>
            <a:tailEnd/>
          </a:ln>
        </p:spPr>
        <p:txBody>
          <a:bodyPr anchor="ctr">
            <a:spAutoFit/>
          </a:bodyPr>
          <a:lstStyle/>
          <a:p>
            <a:pPr algn="ctr" eaLnBrk="0" hangingPunct="0"/>
            <a:r>
              <a:rPr lang="ru-RU" sz="3600" b="1">
                <a:solidFill>
                  <a:srgbClr val="514F4F"/>
                </a:solidFill>
                <a:latin typeface="Times New Roman" pitchFamily="18" charset="0"/>
                <a:cs typeface="Times New Roman" pitchFamily="18" charset="0"/>
              </a:rPr>
              <a:t>Российская наука</a:t>
            </a:r>
            <a:endParaRPr lang="ru-RU" sz="3600" b="1">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7347"/>
                                        </p:tgtEl>
                                        <p:attrNameLst>
                                          <p:attrName>style.visibility</p:attrName>
                                        </p:attrNameLst>
                                      </p:cBhvr>
                                      <p:to>
                                        <p:strVal val="visible"/>
                                      </p:to>
                                    </p:set>
                                    <p:anim calcmode="lin" valueType="num">
                                      <p:cBhvr additive="base">
                                        <p:cTn id="7" dur="1000" fill="hold"/>
                                        <p:tgtEl>
                                          <p:spTgt spid="57347"/>
                                        </p:tgtEl>
                                        <p:attrNameLst>
                                          <p:attrName>ppt_x</p:attrName>
                                        </p:attrNameLst>
                                      </p:cBhvr>
                                      <p:tavLst>
                                        <p:tav tm="0">
                                          <p:val>
                                            <p:strVal val="#ppt_x"/>
                                          </p:val>
                                        </p:tav>
                                        <p:tav tm="100000">
                                          <p:val>
                                            <p:strVal val="#ppt_x"/>
                                          </p:val>
                                        </p:tav>
                                      </p:tavLst>
                                    </p:anim>
                                    <p:anim calcmode="lin" valueType="num">
                                      <p:cBhvr additive="base">
                                        <p:cTn id="8" dur="1000" fill="hold"/>
                                        <p:tgtEl>
                                          <p:spTgt spid="5734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grpId="0" nodeType="afterEffect">
                                  <p:stCondLst>
                                    <p:cond delay="0"/>
                                  </p:stCondLst>
                                  <p:childTnLst>
                                    <p:set>
                                      <p:cBhvr>
                                        <p:cTn id="11" dur="1" fill="hold">
                                          <p:stCondLst>
                                            <p:cond delay="0"/>
                                          </p:stCondLst>
                                        </p:cTn>
                                        <p:tgtEl>
                                          <p:spTgt spid="57345"/>
                                        </p:tgtEl>
                                        <p:attrNameLst>
                                          <p:attrName>style.visibility</p:attrName>
                                        </p:attrNameLst>
                                      </p:cBhvr>
                                      <p:to>
                                        <p:strVal val="visible"/>
                                      </p:to>
                                    </p:set>
                                    <p:animEffect transition="in" filter="dissolve">
                                      <p:cBhvr>
                                        <p:cTn id="12" dur="1000"/>
                                        <p:tgtEl>
                                          <p:spTgt spid="57345"/>
                                        </p:tgtEl>
                                      </p:cBhvr>
                                    </p:animEffect>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57346"/>
                                        </p:tgtEl>
                                        <p:attrNameLst>
                                          <p:attrName>style.visibility</p:attrName>
                                        </p:attrNameLst>
                                      </p:cBhvr>
                                      <p:to>
                                        <p:strVal val="visible"/>
                                      </p:to>
                                    </p:set>
                                    <p:animEffect transition="in" filter="dissolve">
                                      <p:cBhvr>
                                        <p:cTn id="16" dur="1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p:bldP spid="57346" grpId="0"/>
      <p:bldP spid="573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Рисунок 2" descr="G:\день науки\818.jpg"/>
          <p:cNvPicPr>
            <a:picLocks noChangeAspect="1" noChangeArrowheads="1"/>
          </p:cNvPicPr>
          <p:nvPr/>
        </p:nvPicPr>
        <p:blipFill>
          <a:blip r:embed="rId2"/>
          <a:srcRect/>
          <a:stretch>
            <a:fillRect/>
          </a:stretch>
        </p:blipFill>
        <p:spPr bwMode="auto">
          <a:xfrm>
            <a:off x="381000" y="1219200"/>
            <a:ext cx="2286000" cy="2085975"/>
          </a:xfrm>
          <a:prstGeom prst="rect">
            <a:avLst/>
          </a:prstGeom>
          <a:noFill/>
          <a:ln w="9525">
            <a:noFill/>
            <a:miter lim="800000"/>
            <a:headEnd/>
            <a:tailEnd/>
          </a:ln>
        </p:spPr>
      </p:pic>
      <p:sp>
        <p:nvSpPr>
          <p:cNvPr id="5" name="Прямоугольник 4"/>
          <p:cNvSpPr>
            <a:spLocks noChangeArrowheads="1"/>
          </p:cNvSpPr>
          <p:nvPr/>
        </p:nvSpPr>
        <p:spPr bwMode="auto">
          <a:xfrm>
            <a:off x="3124200" y="1219200"/>
            <a:ext cx="5756275" cy="2554288"/>
          </a:xfrm>
          <a:prstGeom prst="rect">
            <a:avLst/>
          </a:prstGeom>
          <a:noFill/>
          <a:ln w="9525">
            <a:noFill/>
            <a:miter lim="800000"/>
            <a:headEnd/>
            <a:tailEnd/>
          </a:ln>
        </p:spPr>
        <p:txBody>
          <a:bodyPr>
            <a:spAutoFit/>
          </a:bodyPr>
          <a:lstStyle/>
          <a:p>
            <a:pPr algn="just"/>
            <a:r>
              <a:rPr lang="ru-RU" sz="1600" b="1">
                <a:latin typeface="Times New Roman" pitchFamily="18" charset="0"/>
                <a:cs typeface="Times New Roman" pitchFamily="18" charset="0"/>
              </a:rPr>
              <a:t>Николай Николаевич Бекетов знаменитый русский химик По его инициативе было открыто Общество опытных наук при Харьковском университете для проведения исследовательских работ и проведения научных конференций. Бекетов считал, что теоретическое изучение науки должно обязательно подкрепляться практическими опытами. Учёный впервые использовал хлор для отбеливания бумаги и тканей, открыл гипохлориты щелочных металлов и хлорат калия (так называемую «бертолетову соль»).  </a:t>
            </a:r>
          </a:p>
        </p:txBody>
      </p:sp>
      <p:pic>
        <p:nvPicPr>
          <p:cNvPr id="59394" name="Рисунок 6" descr="G:\день науки\1006.jpg"/>
          <p:cNvPicPr>
            <a:picLocks noChangeAspect="1" noChangeArrowheads="1"/>
          </p:cNvPicPr>
          <p:nvPr/>
        </p:nvPicPr>
        <p:blipFill>
          <a:blip r:embed="rId3"/>
          <a:srcRect/>
          <a:stretch>
            <a:fillRect/>
          </a:stretch>
        </p:blipFill>
        <p:spPr bwMode="auto">
          <a:xfrm>
            <a:off x="457200" y="4191000"/>
            <a:ext cx="2286000" cy="2228850"/>
          </a:xfrm>
          <a:prstGeom prst="rect">
            <a:avLst/>
          </a:prstGeom>
          <a:noFill/>
          <a:ln w="9525">
            <a:noFill/>
            <a:miter lim="800000"/>
            <a:headEnd/>
            <a:tailEnd/>
          </a:ln>
        </p:spPr>
      </p:pic>
      <p:sp>
        <p:nvSpPr>
          <p:cNvPr id="7" name="Прямоугольник 6"/>
          <p:cNvSpPr>
            <a:spLocks noChangeArrowheads="1"/>
          </p:cNvSpPr>
          <p:nvPr/>
        </p:nvSpPr>
        <p:spPr bwMode="auto">
          <a:xfrm>
            <a:off x="3276600" y="4191000"/>
            <a:ext cx="5562600" cy="2338388"/>
          </a:xfrm>
          <a:prstGeom prst="rect">
            <a:avLst/>
          </a:prstGeom>
          <a:noFill/>
          <a:ln w="9525">
            <a:noFill/>
            <a:miter lim="800000"/>
            <a:headEnd/>
            <a:tailEnd/>
          </a:ln>
        </p:spPr>
        <p:txBody>
          <a:bodyPr>
            <a:spAutoFit/>
          </a:bodyPr>
          <a:lstStyle/>
          <a:p>
            <a:pPr algn="just"/>
            <a:r>
              <a:rPr lang="ru-RU" sz="1600" b="1">
                <a:latin typeface="Times New Roman" pitchFamily="18" charset="0"/>
                <a:cs typeface="Times New Roman" pitchFamily="18" charset="0"/>
              </a:rPr>
              <a:t>Петр Семенов. Он собрал богатейший материал, в том числе незнакомые науке виды растений, дал название Заилийскому Алатау. Из-под пера Семенова вышли капитальные труды по географии, он собрал уникальную коллекцию насекомых (около 700 тыс. экземпляров), а также богатое собрание картин голландских художников, которые впоследствии передал в Эрмитаж.</a:t>
            </a:r>
          </a:p>
          <a:p>
            <a:pPr algn="just"/>
            <a:r>
              <a:rPr lang="ru-RU" sz="1600" b="1">
                <a:latin typeface="Times New Roman" pitchFamily="18" charset="0"/>
                <a:cs typeface="Times New Roman" pitchFamily="18" charset="0"/>
              </a:rPr>
              <a:t>В 1897 году он организовал проведение Первой всеобщей переписи населения России</a:t>
            </a:r>
            <a:r>
              <a:rPr lang="ru-RU"/>
              <a:t>. </a:t>
            </a:r>
          </a:p>
        </p:txBody>
      </p:sp>
      <p:sp>
        <p:nvSpPr>
          <p:cNvPr id="8" name="Прямоугольник 7"/>
          <p:cNvSpPr>
            <a:spLocks noChangeArrowheads="1"/>
          </p:cNvSpPr>
          <p:nvPr/>
        </p:nvSpPr>
        <p:spPr bwMode="auto">
          <a:xfrm>
            <a:off x="1371600" y="228600"/>
            <a:ext cx="6019800" cy="708025"/>
          </a:xfrm>
          <a:prstGeom prst="rect">
            <a:avLst/>
          </a:prstGeom>
          <a:noFill/>
          <a:ln w="9525">
            <a:noFill/>
            <a:miter lim="800000"/>
            <a:headEnd/>
            <a:tailEnd/>
          </a:ln>
        </p:spPr>
        <p:txBody>
          <a:bodyPr>
            <a:spAutoFit/>
          </a:bodyPr>
          <a:lstStyle/>
          <a:p>
            <a:pPr algn="ctr"/>
            <a:r>
              <a:rPr lang="ru-RU" sz="4000" b="1">
                <a:latin typeface="Times New Roman" pitchFamily="18" charset="0"/>
                <a:cs typeface="Times New Roman" pitchFamily="18" charset="0"/>
              </a:rPr>
              <a:t>Великие русские ученые</a:t>
            </a:r>
          </a:p>
        </p:txBody>
      </p:sp>
      <p:sp>
        <p:nvSpPr>
          <p:cNvPr id="9" name="Прямоугольник 8"/>
          <p:cNvSpPr/>
          <p:nvPr/>
        </p:nvSpPr>
        <p:spPr>
          <a:xfrm>
            <a:off x="914400" y="3200400"/>
            <a:ext cx="2090738" cy="646113"/>
          </a:xfrm>
          <a:prstGeom prst="rect">
            <a:avLst/>
          </a:prstGeom>
          <a:solidFill>
            <a:schemeClr val="accent1">
              <a:lumMod val="60000"/>
              <a:lumOff val="40000"/>
            </a:schemeClr>
          </a:solidFill>
        </p:spPr>
        <p:txBody>
          <a:bodyPr>
            <a:spAutoFit/>
          </a:bodyPr>
          <a:lstStyle/>
          <a:p>
            <a:pPr algn="ctr">
              <a:defRPr/>
            </a:pPr>
            <a:r>
              <a:rPr lang="ru-RU" b="1" dirty="0">
                <a:latin typeface="Times New Roman" pitchFamily="18" charset="0"/>
                <a:cs typeface="Times New Roman" pitchFamily="18" charset="0"/>
              </a:rPr>
              <a:t>1827-1911</a:t>
            </a:r>
          </a:p>
          <a:p>
            <a:pPr algn="ctr">
              <a:defRPr/>
            </a:pPr>
            <a:r>
              <a:rPr lang="ru-RU" b="1" dirty="0">
                <a:latin typeface="Times New Roman" pitchFamily="18" charset="0"/>
                <a:cs typeface="Times New Roman" pitchFamily="18" charset="0"/>
              </a:rPr>
              <a:t>годы жизни</a:t>
            </a:r>
          </a:p>
        </p:txBody>
      </p:sp>
      <p:sp>
        <p:nvSpPr>
          <p:cNvPr id="10" name="Прямоугольник 9"/>
          <p:cNvSpPr/>
          <p:nvPr/>
        </p:nvSpPr>
        <p:spPr>
          <a:xfrm>
            <a:off x="838200" y="6019800"/>
            <a:ext cx="2090738" cy="646113"/>
          </a:xfrm>
          <a:prstGeom prst="rect">
            <a:avLst/>
          </a:prstGeom>
          <a:solidFill>
            <a:schemeClr val="accent1">
              <a:lumMod val="60000"/>
              <a:lumOff val="40000"/>
            </a:schemeClr>
          </a:solidFill>
        </p:spPr>
        <p:txBody>
          <a:bodyPr>
            <a:spAutoFit/>
          </a:bodyPr>
          <a:lstStyle/>
          <a:p>
            <a:pPr algn="ctr">
              <a:defRPr/>
            </a:pPr>
            <a:r>
              <a:rPr lang="ru-RU" b="1" dirty="0">
                <a:latin typeface="Times New Roman" pitchFamily="18" charset="0"/>
                <a:cs typeface="Times New Roman" pitchFamily="18" charset="0"/>
              </a:rPr>
              <a:t>1827-1914</a:t>
            </a:r>
          </a:p>
          <a:p>
            <a:pPr algn="ctr">
              <a:defRPr/>
            </a:pPr>
            <a:r>
              <a:rPr lang="ru-RU" b="1" dirty="0">
                <a:latin typeface="Times New Roman" pitchFamily="18" charset="0"/>
                <a:cs typeface="Times New Roman" pitchFamily="18" charset="0"/>
              </a:rPr>
              <a:t>годы жизни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3" presetClass="entr" presetSubtype="10" fill="hold" nodeType="afterEffect">
                                  <p:stCondLst>
                                    <p:cond delay="0"/>
                                  </p:stCondLst>
                                  <p:childTnLst>
                                    <p:set>
                                      <p:cBhvr>
                                        <p:cTn id="11" dur="1" fill="hold">
                                          <p:stCondLst>
                                            <p:cond delay="0"/>
                                          </p:stCondLst>
                                        </p:cTn>
                                        <p:tgtEl>
                                          <p:spTgt spid="59393"/>
                                        </p:tgtEl>
                                        <p:attrNameLst>
                                          <p:attrName>style.visibility</p:attrName>
                                        </p:attrNameLst>
                                      </p:cBhvr>
                                      <p:to>
                                        <p:strVal val="visible"/>
                                      </p:to>
                                    </p:set>
                                    <p:animEffect transition="in" filter="blinds(horizontal)">
                                      <p:cBhvr>
                                        <p:cTn id="12" dur="1000"/>
                                        <p:tgtEl>
                                          <p:spTgt spid="59393"/>
                                        </p:tgtEl>
                                      </p:cBhvr>
                                    </p:animEffect>
                                  </p:childTnLst>
                                </p:cTn>
                              </p:par>
                            </p:childTnLst>
                          </p:cTn>
                        </p:par>
                        <p:par>
                          <p:cTn id="13" fill="hold">
                            <p:stCondLst>
                              <p:cond delay="2000"/>
                            </p:stCondLst>
                            <p:childTnLst>
                              <p:par>
                                <p:cTn id="14" presetID="9"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000"/>
                                        <p:tgtEl>
                                          <p:spTgt spid="5"/>
                                        </p:tgtEl>
                                      </p:cBhvr>
                                    </p:animEffect>
                                  </p:childTnLst>
                                </p:cTn>
                              </p:par>
                            </p:childTnLst>
                          </p:cTn>
                        </p:par>
                        <p:par>
                          <p:cTn id="17" fill="hold">
                            <p:stCondLst>
                              <p:cond delay="3000"/>
                            </p:stCondLst>
                            <p:childTnLst>
                              <p:par>
                                <p:cTn id="18" presetID="3" presetClass="entr" presetSubtype="10" fill="hold" nodeType="afterEffect">
                                  <p:stCondLst>
                                    <p:cond delay="0"/>
                                  </p:stCondLst>
                                  <p:childTnLst>
                                    <p:set>
                                      <p:cBhvr>
                                        <p:cTn id="19" dur="1" fill="hold">
                                          <p:stCondLst>
                                            <p:cond delay="0"/>
                                          </p:stCondLst>
                                        </p:cTn>
                                        <p:tgtEl>
                                          <p:spTgt spid="59394"/>
                                        </p:tgtEl>
                                        <p:attrNameLst>
                                          <p:attrName>style.visibility</p:attrName>
                                        </p:attrNameLst>
                                      </p:cBhvr>
                                      <p:to>
                                        <p:strVal val="visible"/>
                                      </p:to>
                                    </p:set>
                                    <p:animEffect transition="in" filter="blinds(horizontal)">
                                      <p:cBhvr>
                                        <p:cTn id="20" dur="1000"/>
                                        <p:tgtEl>
                                          <p:spTgt spid="59394"/>
                                        </p:tgtEl>
                                      </p:cBhvr>
                                    </p:animEffect>
                                  </p:childTnLst>
                                </p:cTn>
                              </p:par>
                            </p:childTnLst>
                          </p:cTn>
                        </p:par>
                        <p:par>
                          <p:cTn id="21" fill="hold">
                            <p:stCondLst>
                              <p:cond delay="4000"/>
                            </p:stCondLst>
                            <p:childTnLst>
                              <p:par>
                                <p:cTn id="22" presetID="9"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1000"/>
                                        <p:tgtEl>
                                          <p:spTgt spid="7"/>
                                        </p:tgtEl>
                                      </p:cBhvr>
                                    </p:animEffect>
                                  </p:childTnLst>
                                </p:cTn>
                              </p:par>
                            </p:childTnLst>
                          </p:cTn>
                        </p:par>
                        <p:par>
                          <p:cTn id="25" fill="hold">
                            <p:stCondLst>
                              <p:cond delay="50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1000" fill="hold"/>
                                        <p:tgtEl>
                                          <p:spTgt spid="9"/>
                                        </p:tgtEl>
                                        <p:attrNameLst>
                                          <p:attrName>ppt_x</p:attrName>
                                        </p:attrNameLst>
                                      </p:cBhvr>
                                      <p:tavLst>
                                        <p:tav tm="0">
                                          <p:val>
                                            <p:strVal val="#ppt_x"/>
                                          </p:val>
                                        </p:tav>
                                        <p:tav tm="100000">
                                          <p:val>
                                            <p:strVal val="#ppt_x"/>
                                          </p:val>
                                        </p:tav>
                                      </p:tavLst>
                                    </p:anim>
                                    <p:anim calcmode="lin" valueType="num">
                                      <p:cBhvr additive="base">
                                        <p:cTn id="29" dur="1000" fill="hold"/>
                                        <p:tgtEl>
                                          <p:spTgt spid="9"/>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ppt_x"/>
                                          </p:val>
                                        </p:tav>
                                        <p:tav tm="100000">
                                          <p:val>
                                            <p:strVal val="#ppt_x"/>
                                          </p:val>
                                        </p:tav>
                                      </p:tavLst>
                                    </p:anim>
                                    <p:anim calcmode="lin" valueType="num">
                                      <p:cBhvr additive="base">
                                        <p:cTn id="3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Рисунок 3" descr="G:\день науки\1691.jpg"/>
          <p:cNvPicPr>
            <a:picLocks noChangeAspect="1" noChangeArrowheads="1"/>
          </p:cNvPicPr>
          <p:nvPr/>
        </p:nvPicPr>
        <p:blipFill>
          <a:blip r:embed="rId2"/>
          <a:srcRect/>
          <a:stretch>
            <a:fillRect/>
          </a:stretch>
        </p:blipFill>
        <p:spPr bwMode="auto">
          <a:xfrm>
            <a:off x="533400" y="3962400"/>
            <a:ext cx="2646363" cy="2514600"/>
          </a:xfrm>
          <a:prstGeom prst="rect">
            <a:avLst/>
          </a:prstGeom>
          <a:noFill/>
          <a:ln w="9525">
            <a:noFill/>
            <a:miter lim="800000"/>
            <a:headEnd/>
            <a:tailEnd/>
          </a:ln>
        </p:spPr>
      </p:pic>
      <p:sp>
        <p:nvSpPr>
          <p:cNvPr id="5" name="Прямоугольник 4"/>
          <p:cNvSpPr>
            <a:spLocks noChangeArrowheads="1"/>
          </p:cNvSpPr>
          <p:nvPr/>
        </p:nvSpPr>
        <p:spPr bwMode="auto">
          <a:xfrm>
            <a:off x="3733800" y="4876800"/>
            <a:ext cx="4953000" cy="1323975"/>
          </a:xfrm>
          <a:prstGeom prst="rect">
            <a:avLst/>
          </a:prstGeom>
          <a:noFill/>
          <a:ln w="9525">
            <a:noFill/>
            <a:miter lim="800000"/>
            <a:headEnd/>
            <a:tailEnd/>
          </a:ln>
        </p:spPr>
        <p:txBody>
          <a:bodyPr>
            <a:spAutoFit/>
          </a:bodyPr>
          <a:lstStyle/>
          <a:p>
            <a:pPr algn="just"/>
            <a:r>
              <a:rPr lang="ru-RU" sz="1600" b="1">
                <a:latin typeface="Times New Roman" pitchFamily="18" charset="0"/>
                <a:cs typeface="Times New Roman" pitchFamily="18" charset="0"/>
              </a:rPr>
              <a:t>Алексей Александрович Баландин, основатель отечественной научной школы в области катализа. Разработал мультиплексную теорию катализа. Создал лабораторию по получению активного никелевого порошка.  </a:t>
            </a:r>
          </a:p>
        </p:txBody>
      </p:sp>
      <p:pic>
        <p:nvPicPr>
          <p:cNvPr id="58371" name="Рисунок 5" descr="G:\день науки\1223.jpg"/>
          <p:cNvPicPr>
            <a:picLocks noChangeAspect="1" noChangeArrowheads="1"/>
          </p:cNvPicPr>
          <p:nvPr/>
        </p:nvPicPr>
        <p:blipFill>
          <a:blip r:embed="rId3"/>
          <a:srcRect/>
          <a:stretch>
            <a:fillRect/>
          </a:stretch>
        </p:blipFill>
        <p:spPr bwMode="auto">
          <a:xfrm>
            <a:off x="533400" y="1143000"/>
            <a:ext cx="2514600" cy="2368550"/>
          </a:xfrm>
          <a:prstGeom prst="rect">
            <a:avLst/>
          </a:prstGeom>
          <a:noFill/>
          <a:ln w="9525">
            <a:noFill/>
            <a:miter lim="800000"/>
            <a:headEnd/>
            <a:tailEnd/>
          </a:ln>
        </p:spPr>
      </p:pic>
      <p:sp>
        <p:nvSpPr>
          <p:cNvPr id="58372" name="Rectangle 4"/>
          <p:cNvSpPr>
            <a:spLocks noChangeArrowheads="1"/>
          </p:cNvSpPr>
          <p:nvPr/>
        </p:nvSpPr>
        <p:spPr bwMode="auto">
          <a:xfrm>
            <a:off x="3733800" y="1431925"/>
            <a:ext cx="4953000" cy="2370138"/>
          </a:xfrm>
          <a:prstGeom prst="rect">
            <a:avLst/>
          </a:prstGeom>
          <a:noFill/>
          <a:ln w="9525">
            <a:noFill/>
            <a:miter lim="800000"/>
            <a:headEnd/>
            <a:tailEnd/>
          </a:ln>
        </p:spPr>
        <p:txBody>
          <a:bodyPr anchor="ctr">
            <a:spAutoFit/>
          </a:bodyPr>
          <a:lstStyle/>
          <a:p>
            <a:pPr algn="just" eaLnBrk="0" hangingPunct="0"/>
            <a:r>
              <a:rPr lang="ru-RU" sz="1600" b="1">
                <a:latin typeface="Times New Roman" pitchFamily="18" charset="0"/>
                <a:cs typeface="Times New Roman" pitchFamily="18" charset="0"/>
              </a:rPr>
              <a:t>Лев Ландау </a:t>
            </a:r>
            <a:r>
              <a:rPr lang="ru-RU" sz="1600" b="1">
                <a:latin typeface="Times New Roman" pitchFamily="18" charset="0"/>
                <a:ea typeface="Calibri" pitchFamily="34" charset="0"/>
                <a:cs typeface="Times New Roman" pitchFamily="18" charset="0"/>
              </a:rPr>
              <a:t>изучал происхождение энергии звезд, дисперсию звука, сверхпроводимость, магнитные свойства материалов, свойства жидкого гелия. Написал «Курс теоретической физики» в соавторстве с Е. М. Лившицем.</a:t>
            </a:r>
            <a:r>
              <a:rPr lang="ru-RU" sz="1600" b="1">
                <a:latin typeface="Times New Roman" pitchFamily="18" charset="0"/>
                <a:cs typeface="Times New Roman" pitchFamily="18" charset="0"/>
              </a:rPr>
              <a:t>  Он удостоен множества советских наград и наград иностранных государств, в том числе Нобелевской премии 1962 года.</a:t>
            </a:r>
          </a:p>
          <a:p>
            <a:pPr eaLnBrk="0" hangingPunct="0"/>
            <a:r>
              <a:rPr lang="ru-RU">
                <a:latin typeface="Constantia" pitchFamily="18" charset="0"/>
              </a:rPr>
              <a:t> </a:t>
            </a:r>
          </a:p>
        </p:txBody>
      </p:sp>
      <p:sp>
        <p:nvSpPr>
          <p:cNvPr id="6" name="Прямоугольник 5"/>
          <p:cNvSpPr/>
          <p:nvPr/>
        </p:nvSpPr>
        <p:spPr>
          <a:xfrm>
            <a:off x="1371600" y="3200400"/>
            <a:ext cx="2090738" cy="646113"/>
          </a:xfrm>
          <a:prstGeom prst="rect">
            <a:avLst/>
          </a:prstGeom>
          <a:solidFill>
            <a:schemeClr val="accent1">
              <a:lumMod val="60000"/>
              <a:lumOff val="40000"/>
            </a:schemeClr>
          </a:solidFill>
        </p:spPr>
        <p:txBody>
          <a:bodyPr>
            <a:spAutoFit/>
          </a:bodyPr>
          <a:lstStyle/>
          <a:p>
            <a:pPr algn="ctr">
              <a:defRPr/>
            </a:pPr>
            <a:r>
              <a:rPr lang="ru-RU" b="1" dirty="0">
                <a:latin typeface="Times New Roman" pitchFamily="18" charset="0"/>
                <a:cs typeface="Times New Roman" pitchFamily="18" charset="0"/>
              </a:rPr>
              <a:t>1908-1968</a:t>
            </a:r>
          </a:p>
          <a:p>
            <a:pPr algn="ctr">
              <a:defRPr/>
            </a:pPr>
            <a:r>
              <a:rPr lang="ru-RU" b="1" dirty="0">
                <a:latin typeface="Times New Roman" pitchFamily="18" charset="0"/>
                <a:cs typeface="Times New Roman" pitchFamily="18" charset="0"/>
              </a:rPr>
              <a:t>годы жизни</a:t>
            </a:r>
          </a:p>
        </p:txBody>
      </p:sp>
      <p:sp>
        <p:nvSpPr>
          <p:cNvPr id="7" name="Прямоугольник 6"/>
          <p:cNvSpPr/>
          <p:nvPr/>
        </p:nvSpPr>
        <p:spPr>
          <a:xfrm>
            <a:off x="1676400" y="6096000"/>
            <a:ext cx="2090738" cy="646113"/>
          </a:xfrm>
          <a:prstGeom prst="rect">
            <a:avLst/>
          </a:prstGeom>
          <a:solidFill>
            <a:schemeClr val="accent1">
              <a:lumMod val="60000"/>
              <a:lumOff val="40000"/>
            </a:schemeClr>
          </a:solidFill>
        </p:spPr>
        <p:txBody>
          <a:bodyPr>
            <a:spAutoFit/>
          </a:bodyPr>
          <a:lstStyle/>
          <a:p>
            <a:pPr algn="ctr">
              <a:defRPr/>
            </a:pPr>
            <a:r>
              <a:rPr lang="ru-RU" b="1" dirty="0">
                <a:latin typeface="Times New Roman" pitchFamily="18" charset="0"/>
                <a:cs typeface="Times New Roman" pitchFamily="18" charset="0"/>
              </a:rPr>
              <a:t>1898-1967</a:t>
            </a:r>
          </a:p>
          <a:p>
            <a:pPr algn="ctr">
              <a:defRPr/>
            </a:pPr>
            <a:r>
              <a:rPr lang="ru-RU" b="1" dirty="0">
                <a:latin typeface="Times New Roman" pitchFamily="18" charset="0"/>
                <a:cs typeface="Times New Roman" pitchFamily="18" charset="0"/>
              </a:rPr>
              <a:t>годы жизни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linds(horizontal)">
                                      <p:cBhvr>
                                        <p:cTn id="7" dur="1000"/>
                                        <p:tgtEl>
                                          <p:spTgt spid="58371"/>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dissolve">
                                      <p:cBhvr>
                                        <p:cTn id="11" dur="1000"/>
                                        <p:tgtEl>
                                          <p:spTgt spid="58372"/>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58370"/>
                                        </p:tgtEl>
                                        <p:attrNameLst>
                                          <p:attrName>style.visibility</p:attrName>
                                        </p:attrNameLst>
                                      </p:cBhvr>
                                      <p:to>
                                        <p:strVal val="visible"/>
                                      </p:to>
                                    </p:set>
                                    <p:animEffect transition="in" filter="blinds(horizontal)">
                                      <p:cBhvr>
                                        <p:cTn id="15" dur="1000"/>
                                        <p:tgtEl>
                                          <p:spTgt spid="58370"/>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1000"/>
                                        <p:tgtEl>
                                          <p:spTgt spid="5"/>
                                        </p:tgtEl>
                                      </p:cBhvr>
                                    </p:animEffect>
                                  </p:childTnLst>
                                </p:cTn>
                              </p:par>
                            </p:childTnLst>
                          </p:cTn>
                        </p:par>
                        <p:par>
                          <p:cTn id="20" fill="hold">
                            <p:stCondLst>
                              <p:cond delay="4000"/>
                            </p:stCondLst>
                            <p:childTnLst>
                              <p:par>
                                <p:cTn id="21" presetID="2" presetClass="entr" presetSubtype="4"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50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0" fill="hold"/>
                                        <p:tgtEl>
                                          <p:spTgt spid="7"/>
                                        </p:tgtEl>
                                        <p:attrNameLst>
                                          <p:attrName>ppt_x</p:attrName>
                                        </p:attrNameLst>
                                      </p:cBhvr>
                                      <p:tavLst>
                                        <p:tav tm="0">
                                          <p:val>
                                            <p:strVal val="#ppt_x"/>
                                          </p:val>
                                        </p:tav>
                                        <p:tav tm="100000">
                                          <p:val>
                                            <p:strVal val="#ppt_x"/>
                                          </p:val>
                                        </p:tav>
                                      </p:tavLst>
                                    </p:anim>
                                    <p:anim calcmode="lin" valueType="num">
                                      <p:cBhvr additive="base">
                                        <p:cTn id="2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8372"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Рисунок 8" descr="G:\день науки\811.jpg"/>
          <p:cNvPicPr>
            <a:picLocks noChangeAspect="1" noChangeArrowheads="1"/>
          </p:cNvPicPr>
          <p:nvPr/>
        </p:nvPicPr>
        <p:blipFill>
          <a:blip r:embed="rId2"/>
          <a:srcRect/>
          <a:stretch>
            <a:fillRect/>
          </a:stretch>
        </p:blipFill>
        <p:spPr bwMode="auto">
          <a:xfrm>
            <a:off x="304800" y="1828800"/>
            <a:ext cx="2682875" cy="2514600"/>
          </a:xfrm>
          <a:prstGeom prst="rect">
            <a:avLst/>
          </a:prstGeom>
          <a:noFill/>
          <a:ln w="9525">
            <a:noFill/>
            <a:miter lim="800000"/>
            <a:headEnd/>
            <a:tailEnd/>
          </a:ln>
        </p:spPr>
      </p:pic>
      <p:sp>
        <p:nvSpPr>
          <p:cNvPr id="5" name="Прямоугольник 4"/>
          <p:cNvSpPr>
            <a:spLocks noChangeArrowheads="1"/>
          </p:cNvSpPr>
          <p:nvPr/>
        </p:nvSpPr>
        <p:spPr bwMode="auto">
          <a:xfrm>
            <a:off x="3276600" y="1828800"/>
            <a:ext cx="5359400" cy="3816350"/>
          </a:xfrm>
          <a:prstGeom prst="rect">
            <a:avLst/>
          </a:prstGeom>
          <a:noFill/>
          <a:ln w="9525">
            <a:noFill/>
            <a:miter lim="800000"/>
            <a:headEnd/>
            <a:tailEnd/>
          </a:ln>
        </p:spPr>
        <p:txBody>
          <a:bodyPr>
            <a:spAutoFit/>
          </a:bodyPr>
          <a:lstStyle/>
          <a:p>
            <a:pPr algn="just"/>
            <a:r>
              <a:rPr lang="ru-RU" sz="1600" b="1">
                <a:latin typeface="Times New Roman" pitchFamily="18" charset="0"/>
                <a:cs typeface="Times New Roman" pitchFamily="18" charset="0"/>
              </a:rPr>
              <a:t>Игорь Васильевич Курчатов открыл явление ядерной изомерии у искусственно-радиоактивных изотопов и построил теорию этого явления. В 1942году  он разрабатывает методы защиты кораблей от магнитных мин. В 1943 году Государственный Комитет Обороны принимает решение об организации лаборатории для изучения атомной энергии. Руководителем назначается Курчатов. Под его руководством созданы: в 1944 году — первый советский циклотрон; в 1949 и 1953 годах — атомная и термоядерные бомбы; в 1954 построена первая в мире атомная электростанция. В 1953–1959 году вместе с академиком А.П. Александровым И. В. Курчатов руководил научными работами по созданию первого в мире атомного ледокола «Ленин». </a:t>
            </a:r>
          </a:p>
          <a:p>
            <a:endParaRPr lang="ru-RU"/>
          </a:p>
        </p:txBody>
      </p:sp>
      <p:sp>
        <p:nvSpPr>
          <p:cNvPr id="4" name="Прямоугольник 3"/>
          <p:cNvSpPr/>
          <p:nvPr/>
        </p:nvSpPr>
        <p:spPr>
          <a:xfrm>
            <a:off x="762000" y="5029200"/>
            <a:ext cx="2090738" cy="646113"/>
          </a:xfrm>
          <a:prstGeom prst="rect">
            <a:avLst/>
          </a:prstGeom>
          <a:solidFill>
            <a:schemeClr val="accent1">
              <a:lumMod val="60000"/>
              <a:lumOff val="40000"/>
            </a:schemeClr>
          </a:solidFill>
        </p:spPr>
        <p:txBody>
          <a:bodyPr>
            <a:spAutoFit/>
          </a:bodyPr>
          <a:lstStyle/>
          <a:p>
            <a:pPr algn="ctr">
              <a:defRPr/>
            </a:pPr>
            <a:r>
              <a:rPr lang="ru-RU" b="1" dirty="0">
                <a:latin typeface="Times New Roman" pitchFamily="18" charset="0"/>
                <a:cs typeface="Times New Roman" pitchFamily="18" charset="0"/>
              </a:rPr>
              <a:t>1903-1960</a:t>
            </a:r>
          </a:p>
          <a:p>
            <a:pPr algn="ctr">
              <a:defRPr/>
            </a:pPr>
            <a:r>
              <a:rPr lang="ru-RU" b="1" dirty="0">
                <a:latin typeface="Times New Roman" pitchFamily="18" charset="0"/>
                <a:cs typeface="Times New Roman" pitchFamily="18" charset="0"/>
              </a:rPr>
              <a:t>годы жизни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blinds(horizontal)">
                                      <p:cBhvr>
                                        <p:cTn id="7" dur="1000"/>
                                        <p:tgtEl>
                                          <p:spTgt spid="61442"/>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1000"/>
                                        <p:tgtEl>
                                          <p:spTgt spid="5"/>
                                        </p:tgtEl>
                                      </p:cBhvr>
                                    </p:animEffect>
                                  </p:childTnLst>
                                </p:cTn>
                              </p:par>
                            </p:childTnLst>
                          </p:cTn>
                        </p:par>
                        <p:par>
                          <p:cTn id="12" fill="hold">
                            <p:stCondLst>
                              <p:cond delay="20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Trek</Template>
  <TotalTime>309</TotalTime>
  <Words>1303</Words>
  <Application>Microsoft Office PowerPoint</Application>
  <PresentationFormat>Экран (4:3)</PresentationFormat>
  <Paragraphs>116</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 здравствует наука</dc:title>
  <cp:lastModifiedBy>asus</cp:lastModifiedBy>
  <cp:revision>51</cp:revision>
  <dcterms:modified xsi:type="dcterms:W3CDTF">2023-02-05T07:02:55Z</dcterms:modified>
</cp:coreProperties>
</file>